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306" r:id="rId2"/>
    <p:sldId id="307" r:id="rId3"/>
    <p:sldId id="262" r:id="rId4"/>
    <p:sldId id="272" r:id="rId5"/>
    <p:sldId id="257" r:id="rId6"/>
    <p:sldId id="258" r:id="rId7"/>
    <p:sldId id="300" r:id="rId8"/>
    <p:sldId id="308" r:id="rId9"/>
    <p:sldId id="302" r:id="rId10"/>
    <p:sldId id="330" r:id="rId11"/>
    <p:sldId id="329" r:id="rId12"/>
    <p:sldId id="303" r:id="rId13"/>
    <p:sldId id="319" r:id="rId14"/>
    <p:sldId id="315" r:id="rId15"/>
    <p:sldId id="321" r:id="rId16"/>
    <p:sldId id="309" r:id="rId17"/>
    <p:sldId id="320" r:id="rId18"/>
    <p:sldId id="312" r:id="rId19"/>
    <p:sldId id="322" r:id="rId20"/>
    <p:sldId id="314" r:id="rId21"/>
    <p:sldId id="313" r:id="rId22"/>
    <p:sldId id="323" r:id="rId23"/>
    <p:sldId id="292" r:id="rId24"/>
    <p:sldId id="304" r:id="rId25"/>
    <p:sldId id="324" r:id="rId26"/>
    <p:sldId id="331" r:id="rId27"/>
    <p:sldId id="332" r:id="rId28"/>
    <p:sldId id="334" r:id="rId29"/>
    <p:sldId id="333" r:id="rId30"/>
    <p:sldId id="335" r:id="rId31"/>
    <p:sldId id="317" r:id="rId32"/>
    <p:sldId id="305" r:id="rId33"/>
    <p:sldId id="340" r:id="rId34"/>
    <p:sldId id="341" r:id="rId35"/>
    <p:sldId id="342" r:id="rId36"/>
    <p:sldId id="343" r:id="rId37"/>
    <p:sldId id="339" r:id="rId38"/>
    <p:sldId id="301" r:id="rId39"/>
    <p:sldId id="337" r:id="rId40"/>
    <p:sldId id="344" r:id="rId41"/>
    <p:sldId id="345" r:id="rId42"/>
    <p:sldId id="328" r:id="rId43"/>
    <p:sldId id="295" r:id="rId44"/>
    <p:sldId id="296" r:id="rId45"/>
    <p:sldId id="298" r:id="rId46"/>
    <p:sldId id="33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8"/>
    <p:restoredTop sz="89531"/>
  </p:normalViewPr>
  <p:slideViewPr>
    <p:cSldViewPr snapToGrid="0" snapToObjects="1">
      <p:cViewPr varScale="1">
        <p:scale>
          <a:sx n="130" d="100"/>
          <a:sy n="130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353CF-890D-FC45-BAA4-584CB7029C04}" type="datetimeFigureOut">
              <a:rPr lang="pt-BR" smtClean="0"/>
              <a:t>18/12/2019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9DB80-334E-8449-A0F4-A75547A9A8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88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Alguma duvida ou pergunta a respeito dos temas de ontem?</a:t>
            </a:r>
          </a:p>
          <a:p>
            <a:endParaRPr lang="pt-BR" dirty="0"/>
          </a:p>
          <a:p>
            <a:r>
              <a:rPr lang="pt-BR" dirty="0"/>
              <a:t>Pequena recapitulação:</a:t>
            </a:r>
          </a:p>
          <a:p>
            <a:pPr marL="171450" indent="-171450">
              <a:buFontTx/>
              <a:buChar char="-"/>
            </a:pPr>
            <a:r>
              <a:rPr lang="pt-BR" dirty="0"/>
              <a:t>Sugestão de programas e metodologia na analise de dados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Operações comuns e exemplos de manipulação de dados em </a:t>
            </a:r>
            <a:r>
              <a:rPr lang="pt-BR" dirty="0" err="1"/>
              <a:t>R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Visualização e representação de dados usando </a:t>
            </a:r>
            <a:r>
              <a:rPr lang="pt-BR" dirty="0" err="1"/>
              <a:t>R</a:t>
            </a:r>
            <a:r>
              <a:rPr lang="pt-BR" dirty="0"/>
              <a:t> e ggplot2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0" indent="0">
              <a:buFontTx/>
              <a:buNone/>
            </a:pPr>
            <a:r>
              <a:rPr lang="pt-BR" dirty="0"/>
              <a:t>Tudo isso pode ser levado para o dia de hoje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755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# nutriente</a:t>
            </a:r>
          </a:p>
          <a:p>
            <a:r>
              <a:rPr lang="pt-BR" dirty="0"/>
              <a:t># </a:t>
            </a:r>
            <a:r>
              <a:rPr lang="pt-BR" dirty="0" err="1"/>
              <a:t>herbivoria</a:t>
            </a:r>
            <a:endParaRPr lang="pt-BR" dirty="0"/>
          </a:p>
          <a:p>
            <a:r>
              <a:rPr lang="pt-BR" dirty="0"/>
              <a:t># região de origem</a:t>
            </a:r>
          </a:p>
          <a:p>
            <a:r>
              <a:rPr lang="pt-BR" dirty="0"/>
              <a:t># população</a:t>
            </a:r>
          </a:p>
          <a:p>
            <a:r>
              <a:rPr lang="pt-BR" dirty="0"/>
              <a:t># posição no </a:t>
            </a:r>
            <a:r>
              <a:rPr lang="pt-BR"/>
              <a:t>invernadeiro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7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44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tema é em si um mundo</a:t>
            </a:r>
          </a:p>
          <a:p>
            <a:r>
              <a:rPr lang="pt-BR" dirty="0"/>
              <a:t>Seu estudo merece uma mais disciplinas que 2 dias não podem cobrir</a:t>
            </a:r>
          </a:p>
          <a:p>
            <a:endParaRPr lang="pt-BR" dirty="0"/>
          </a:p>
          <a:p>
            <a:r>
              <a:rPr lang="pt-BR" dirty="0"/>
              <a:t>Existem vários tipos e aqui será feita uma abordagem focada a prática para modelos lineares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082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92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Offset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really</a:t>
            </a:r>
            <a:r>
              <a:rPr lang="pt-BR" dirty="0"/>
              <a:t> a </a:t>
            </a:r>
            <a:r>
              <a:rPr lang="pt-BR" dirty="0" err="1"/>
              <a:t>covariable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 in a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coefficient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estimated</a:t>
            </a:r>
            <a:r>
              <a:rPr lang="pt-BR" dirty="0"/>
              <a:t>.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mostly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poisson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represent</a:t>
            </a:r>
            <a:r>
              <a:rPr lang="pt-BR" dirty="0"/>
              <a:t> </a:t>
            </a:r>
            <a:r>
              <a:rPr lang="pt-BR" dirty="0" err="1"/>
              <a:t>exposure</a:t>
            </a:r>
            <a:endParaRPr lang="pt-BR" dirty="0"/>
          </a:p>
          <a:p>
            <a:r>
              <a:rPr lang="pt-BR" b="1" dirty="0" err="1"/>
              <a:t>Weights</a:t>
            </a:r>
            <a:r>
              <a:rPr lang="pt-BR" dirty="0"/>
              <a:t> are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modify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estimation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giving</a:t>
            </a:r>
            <a:r>
              <a:rPr lang="pt-BR" dirty="0"/>
              <a:t> some </a:t>
            </a:r>
            <a:r>
              <a:rPr lang="pt-BR" dirty="0" err="1"/>
              <a:t>observation</a:t>
            </a:r>
            <a:r>
              <a:rPr lang="pt-BR" dirty="0"/>
              <a:t> more </a:t>
            </a:r>
            <a:r>
              <a:rPr lang="pt-BR" dirty="0" err="1"/>
              <a:t>importance</a:t>
            </a:r>
            <a:r>
              <a:rPr lang="pt-BR" dirty="0"/>
              <a:t> ("</a:t>
            </a:r>
            <a:r>
              <a:rPr lang="pt-BR" dirty="0" err="1"/>
              <a:t>weight</a:t>
            </a:r>
            <a:r>
              <a:rPr lang="pt-BR" dirty="0"/>
              <a:t>")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others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45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Offset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really</a:t>
            </a:r>
            <a:r>
              <a:rPr lang="pt-BR" dirty="0"/>
              <a:t> a </a:t>
            </a:r>
            <a:r>
              <a:rPr lang="pt-BR" dirty="0" err="1"/>
              <a:t>covariable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 in a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coefficient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estimated</a:t>
            </a:r>
            <a:r>
              <a:rPr lang="pt-BR" dirty="0"/>
              <a:t>.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mostly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poisson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represent</a:t>
            </a:r>
            <a:r>
              <a:rPr lang="pt-BR" dirty="0"/>
              <a:t> </a:t>
            </a:r>
            <a:r>
              <a:rPr lang="pt-BR" dirty="0" err="1"/>
              <a:t>exposure</a:t>
            </a:r>
            <a:endParaRPr lang="pt-BR" dirty="0"/>
          </a:p>
          <a:p>
            <a:r>
              <a:rPr lang="pt-BR" b="1" dirty="0" err="1"/>
              <a:t>Weights</a:t>
            </a:r>
            <a:r>
              <a:rPr lang="pt-BR" dirty="0"/>
              <a:t> are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modify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estimation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giving</a:t>
            </a:r>
            <a:r>
              <a:rPr lang="pt-BR" dirty="0"/>
              <a:t> some </a:t>
            </a:r>
            <a:r>
              <a:rPr lang="pt-BR" dirty="0" err="1"/>
              <a:t>observation</a:t>
            </a:r>
            <a:r>
              <a:rPr lang="pt-BR" dirty="0"/>
              <a:t> more </a:t>
            </a:r>
            <a:r>
              <a:rPr lang="pt-BR" dirty="0" err="1"/>
              <a:t>importance</a:t>
            </a:r>
            <a:r>
              <a:rPr lang="pt-BR" dirty="0"/>
              <a:t> ("</a:t>
            </a:r>
            <a:r>
              <a:rPr lang="pt-BR" dirty="0" err="1"/>
              <a:t>weight</a:t>
            </a:r>
            <a:r>
              <a:rPr lang="pt-BR" dirty="0"/>
              <a:t>")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others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38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drat</a:t>
            </a:r>
            <a:r>
              <a:rPr lang="pt-BR" dirty="0"/>
              <a:t>: </a:t>
            </a:r>
            <a:r>
              <a:rPr lang="pt-BR" dirty="0" err="1"/>
              <a:t>engine</a:t>
            </a:r>
            <a:r>
              <a:rPr lang="pt-BR" dirty="0"/>
              <a:t> </a:t>
            </a:r>
            <a:r>
              <a:rPr lang="pt-BR" dirty="0" err="1"/>
              <a:t>size</a:t>
            </a:r>
            <a:r>
              <a:rPr lang="pt-BR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776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Gaussian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no </a:t>
            </a:r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dispersion</a:t>
            </a:r>
            <a:r>
              <a:rPr lang="pt-BR" dirty="0"/>
              <a:t>, </a:t>
            </a:r>
            <a:r>
              <a:rPr lang="pt-BR" dirty="0" err="1"/>
              <a:t>only</a:t>
            </a:r>
            <a:r>
              <a:rPr lang="pt-BR" dirty="0"/>
              <a:t> Poisson </a:t>
            </a:r>
            <a:r>
              <a:rPr lang="pt-BR" dirty="0" err="1"/>
              <a:t>or</a:t>
            </a:r>
            <a:r>
              <a:rPr lang="pt-BR" dirty="0"/>
              <a:t> Binomial</a:t>
            </a:r>
          </a:p>
          <a:p>
            <a:r>
              <a:rPr lang="pt-BR" dirty="0" err="1"/>
              <a:t>Since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Gaussian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a </a:t>
            </a:r>
            <a:r>
              <a:rPr lang="pt-BR" dirty="0" err="1"/>
              <a:t>variance</a:t>
            </a:r>
            <a:r>
              <a:rPr lang="pt-BR" dirty="0"/>
              <a:t> </a:t>
            </a:r>
            <a:r>
              <a:rPr lang="pt-BR" dirty="0" err="1"/>
              <a:t>parameter</a:t>
            </a:r>
            <a:r>
              <a:rPr lang="pt-BR" dirty="0"/>
              <a:t>, more </a:t>
            </a:r>
            <a:r>
              <a:rPr lang="pt-BR" dirty="0" err="1"/>
              <a:t>dispersion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a </a:t>
            </a:r>
            <a:r>
              <a:rPr lang="pt-BR" dirty="0" err="1"/>
              <a:t>larger</a:t>
            </a:r>
            <a:r>
              <a:rPr lang="pt-BR" dirty="0"/>
              <a:t> </a:t>
            </a:r>
            <a:r>
              <a:rPr lang="pt-BR" dirty="0" err="1"/>
              <a:t>variance</a:t>
            </a:r>
            <a:r>
              <a:rPr lang="pt-BR" dirty="0"/>
              <a:t> </a:t>
            </a:r>
            <a:r>
              <a:rPr lang="pt-BR" dirty="0" err="1"/>
              <a:t>parameter</a:t>
            </a:r>
            <a:r>
              <a:rPr lang="pt-BR" dirty="0"/>
              <a:t>...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don't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overdispersion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Gaussian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ZAP/ZANB: zero-</a:t>
            </a:r>
            <a:r>
              <a:rPr lang="pt-BR" dirty="0" err="1"/>
              <a:t>altered</a:t>
            </a:r>
            <a:r>
              <a:rPr lang="pt-BR" dirty="0"/>
              <a:t>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155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sresid</a:t>
            </a:r>
            <a:r>
              <a:rPr lang="pt-BR" dirty="0"/>
              <a:t> &lt;- (mod1$residuals - </a:t>
            </a:r>
            <a:r>
              <a:rPr lang="pt-BR" dirty="0" err="1"/>
              <a:t>mean</a:t>
            </a:r>
            <a:r>
              <a:rPr lang="pt-BR" dirty="0"/>
              <a:t>(mod1$residuals))/</a:t>
            </a:r>
            <a:r>
              <a:rPr lang="pt-BR" dirty="0" err="1"/>
              <a:t>sd</a:t>
            </a:r>
            <a:r>
              <a:rPr lang="pt-BR" dirty="0"/>
              <a:t>(mod1$residuals)</a:t>
            </a:r>
          </a:p>
          <a:p>
            <a:endParaRPr lang="pt-BR" dirty="0"/>
          </a:p>
          <a:p>
            <a:r>
              <a:rPr lang="pt-BR" dirty="0" err="1"/>
              <a:t>Dispersao</a:t>
            </a:r>
            <a:r>
              <a:rPr lang="pt-BR" dirty="0"/>
              <a:t> em </a:t>
            </a:r>
            <a:r>
              <a:rPr lang="pt-BR" dirty="0" err="1"/>
              <a:t>gaussian</a:t>
            </a:r>
            <a:r>
              <a:rPr lang="pt-BR" dirty="0"/>
              <a:t> </a:t>
            </a:r>
            <a:r>
              <a:rPr lang="pt-BR" dirty="0" err="1"/>
              <a:t>models</a:t>
            </a:r>
            <a:endParaRPr lang="pt-BR" dirty="0"/>
          </a:p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stats.stackexchange.com</a:t>
            </a:r>
            <a:r>
              <a:rPr lang="pt-BR" dirty="0"/>
              <a:t>/</a:t>
            </a:r>
            <a:r>
              <a:rPr lang="pt-BR" dirty="0" err="1"/>
              <a:t>questions</a:t>
            </a:r>
            <a:r>
              <a:rPr lang="pt-BR" dirty="0"/>
              <a:t>/144531/</a:t>
            </a:r>
            <a:r>
              <a:rPr lang="pt-BR" dirty="0" err="1"/>
              <a:t>overdispersion</a:t>
            </a:r>
            <a:r>
              <a:rPr lang="pt-BR" dirty="0"/>
              <a:t>-in-</a:t>
            </a:r>
            <a:r>
              <a:rPr lang="pt-BR" dirty="0" err="1"/>
              <a:t>glm</a:t>
            </a:r>
            <a:r>
              <a:rPr lang="pt-BR" dirty="0"/>
              <a:t>-</a:t>
            </a:r>
            <a:r>
              <a:rPr lang="pt-BR" dirty="0" err="1"/>
              <a:t>with-gaussian-distribution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9DB80-334E-8449-A0F4-A75547A9A88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0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CE2FB-B7E1-D246-B817-D026AE0D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95" y="3308581"/>
            <a:ext cx="8686800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/>
              <a:t>Análise de dados em     </a:t>
            </a:r>
            <a:br>
              <a:rPr lang="pt-BR" sz="6000" b="1" dirty="0"/>
            </a:br>
            <a:br>
              <a:rPr lang="pt-BR" sz="4800" dirty="0"/>
            </a:br>
            <a:r>
              <a:rPr lang="pt-BR" dirty="0"/>
              <a:t>uma abordagem prática para análise, visualização e modelagem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ECE2-72FD-2B43-8AD8-6EFDAA447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Samuel Carleial</a:t>
            </a:r>
          </a:p>
          <a:p>
            <a:r>
              <a:rPr lang="pt-BR" dirty="0"/>
              <a:t>Dezembro 2019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2AF0C8-194B-7E47-98F4-F59B824B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616" y="1581569"/>
            <a:ext cx="928392" cy="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7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AF421F8-EC1F-9D4C-85D6-CEFD5E815725}"/>
              </a:ext>
            </a:extLst>
          </p:cNvPr>
          <p:cNvSpPr txBox="1"/>
          <p:nvPr/>
        </p:nvSpPr>
        <p:spPr>
          <a:xfrm>
            <a:off x="904476" y="5030623"/>
            <a:ext cx="642866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aco" pitchFamily="2" charset="77"/>
              </a:rPr>
              <a:t>help(</a:t>
            </a:r>
            <a:r>
              <a:rPr lang="pt-BR" sz="1200" dirty="0" err="1">
                <a:latin typeface="Monaco" pitchFamily="2" charset="77"/>
              </a:rPr>
              <a:t>lmer</a:t>
            </a:r>
            <a:r>
              <a:rPr lang="pt-BR" sz="1200" dirty="0">
                <a:latin typeface="Monaco" pitchFamily="2" charset="77"/>
              </a:rPr>
              <a:t>)</a:t>
            </a:r>
          </a:p>
          <a:p>
            <a:r>
              <a:rPr lang="pt-BR" sz="1200" dirty="0" err="1">
                <a:latin typeface="Monaco" pitchFamily="2" charset="77"/>
              </a:rPr>
              <a:t>lmer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>
                <a:solidFill>
                  <a:srgbClr val="00B050"/>
                </a:solidFill>
                <a:latin typeface="Monaco" pitchFamily="2" charset="77"/>
              </a:rPr>
              <a:t>fo</a:t>
            </a:r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rmula</a:t>
            </a:r>
            <a:r>
              <a:rPr lang="pt-BR" sz="1200" dirty="0">
                <a:latin typeface="Monaco" pitchFamily="2" charset="77"/>
              </a:rPr>
              <a:t>,</a:t>
            </a:r>
          </a:p>
          <a:p>
            <a:endParaRPr lang="pt-BR" sz="1200" dirty="0"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 		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data =, REML =,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control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, start =,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verbose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,   </a:t>
            </a:r>
          </a:p>
          <a:p>
            <a:endParaRPr lang="pt-BR" sz="1200" dirty="0">
              <a:solidFill>
                <a:schemeClr val="accent6"/>
              </a:solidFill>
              <a:latin typeface="Monaco" pitchFamily="2" charset="77"/>
            </a:endParaRPr>
          </a:p>
          <a:p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		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subset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,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weights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,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na.action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, offset = , </a:t>
            </a:r>
          </a:p>
          <a:p>
            <a:endParaRPr lang="pt-BR" sz="1200" dirty="0">
              <a:solidFill>
                <a:schemeClr val="accent6"/>
              </a:solidFill>
              <a:latin typeface="Monaco" pitchFamily="2" charset="77"/>
            </a:endParaRPr>
          </a:p>
          <a:p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		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contrasts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=,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devFunOnly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=, ...</a:t>
            </a:r>
            <a:r>
              <a:rPr lang="pt-BR" sz="1200" dirty="0">
                <a:latin typeface="Monaco" pitchFamily="2" charset="77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D24061-B9BC-F54E-BB04-D29D48F6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706602"/>
            <a:ext cx="320620" cy="248480"/>
          </a:xfrm>
          <a:prstGeom prst="rect">
            <a:avLst/>
          </a:pr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A02821BA-2707-5A4E-B737-DF0DFFA679CB}"/>
              </a:ext>
            </a:extLst>
          </p:cNvPr>
          <p:cNvCxnSpPr>
            <a:cxnSpLocks/>
          </p:cNvCxnSpPr>
          <p:nvPr/>
        </p:nvCxnSpPr>
        <p:spPr>
          <a:xfrm>
            <a:off x="13091252" y="3017345"/>
            <a:ext cx="76464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0C1286DD-0B23-1040-A662-6F0D76FA8FF9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F13267C-C36D-844A-8319-A2DFC84910EF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9905998" cy="619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>
                <a:solidFill>
                  <a:srgbClr val="FFC000"/>
                </a:solidFill>
              </a:rPr>
              <a:t>Construindo um modelo linear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DA333E8-182F-D048-83AF-8CF0EE8F43B2}"/>
              </a:ext>
            </a:extLst>
          </p:cNvPr>
          <p:cNvCxnSpPr/>
          <p:nvPr/>
        </p:nvCxnSpPr>
        <p:spPr>
          <a:xfrm>
            <a:off x="4086223" y="3733799"/>
            <a:ext cx="0" cy="1063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C96C597-4DA6-4443-A147-01EA354FE3D5}"/>
              </a:ext>
            </a:extLst>
          </p:cNvPr>
          <p:cNvSpPr txBox="1"/>
          <p:nvPr/>
        </p:nvSpPr>
        <p:spPr>
          <a:xfrm>
            <a:off x="9455921" y="2439264"/>
            <a:ext cx="15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Teoria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ED4B4B-3983-F647-A6E0-E9271A1B868F}"/>
              </a:ext>
            </a:extLst>
          </p:cNvPr>
          <p:cNvSpPr txBox="1"/>
          <p:nvPr/>
        </p:nvSpPr>
        <p:spPr>
          <a:xfrm>
            <a:off x="9455921" y="5198770"/>
            <a:ext cx="187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Prática</a:t>
            </a:r>
          </a:p>
          <a:p>
            <a:endParaRPr lang="pt-BR" dirty="0"/>
          </a:p>
          <a:p>
            <a:r>
              <a:rPr lang="pt-BR" sz="1200" dirty="0"/>
              <a:t>*muda de acordo com a função usada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spaço Reservado para Conteúdo 3">
                <a:extLst>
                  <a:ext uri="{FF2B5EF4-FFF2-40B4-BE49-F238E27FC236}">
                    <a16:creationId xmlns:a16="http://schemas.microsoft.com/office/drawing/2014/main" id="{E8DF3B49-6E49-974E-BADC-A8755142F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18" y="2788157"/>
                <a:ext cx="6751179" cy="6858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de-DE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sz="3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0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0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0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</m:t>
                      </m:r>
                    </m:oMath>
                  </m:oMathPara>
                </a14:m>
                <a:endParaRPr lang="pt-BR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Espaço Reservado para Conteúdo 3">
                <a:extLst>
                  <a:ext uri="{FF2B5EF4-FFF2-40B4-BE49-F238E27FC236}">
                    <a16:creationId xmlns:a16="http://schemas.microsoft.com/office/drawing/2014/main" id="{E8DF3B49-6E49-974E-BADC-A8755142F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18" y="2788157"/>
                <a:ext cx="6751179" cy="685800"/>
              </a:xfrm>
              <a:prstGeom prst="rect">
                <a:avLst/>
              </a:prstGeom>
              <a:blipFill>
                <a:blip r:embed="rId4"/>
                <a:stretch>
                  <a:fillRect t="-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C7F5886-FE3D-8F41-83DC-42EB20AF0C8A}"/>
              </a:ext>
            </a:extLst>
          </p:cNvPr>
          <p:cNvCxnSpPr/>
          <p:nvPr/>
        </p:nvCxnSpPr>
        <p:spPr>
          <a:xfrm>
            <a:off x="817928" y="3473957"/>
            <a:ext cx="39272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D99BE3F4-B0F8-5741-A0AF-BC760CA0DD10}"/>
              </a:ext>
            </a:extLst>
          </p:cNvPr>
          <p:cNvCxnSpPr>
            <a:cxnSpLocks/>
          </p:cNvCxnSpPr>
          <p:nvPr/>
        </p:nvCxnSpPr>
        <p:spPr>
          <a:xfrm>
            <a:off x="2370356" y="3473957"/>
            <a:ext cx="350035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10D7D791-0AA0-E44F-AF34-92CAD7749C31}"/>
              </a:ext>
            </a:extLst>
          </p:cNvPr>
          <p:cNvCxnSpPr>
            <a:cxnSpLocks/>
          </p:cNvCxnSpPr>
          <p:nvPr/>
        </p:nvCxnSpPr>
        <p:spPr>
          <a:xfrm>
            <a:off x="1620717" y="3361312"/>
            <a:ext cx="452829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6EDC784-7769-3C4F-B2C9-25BD6C41A2EE}"/>
              </a:ext>
            </a:extLst>
          </p:cNvPr>
          <p:cNvCxnSpPr>
            <a:cxnSpLocks/>
          </p:cNvCxnSpPr>
          <p:nvPr/>
        </p:nvCxnSpPr>
        <p:spPr>
          <a:xfrm>
            <a:off x="6534738" y="3471463"/>
            <a:ext cx="76464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BEC40DD8-A1F0-D14D-AD8A-EBE797EF3B48}"/>
              </a:ext>
            </a:extLst>
          </p:cNvPr>
          <p:cNvSpPr/>
          <p:nvPr/>
        </p:nvSpPr>
        <p:spPr>
          <a:xfrm>
            <a:off x="743217" y="2060402"/>
            <a:ext cx="6479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Resposta ~ efeitos de </a:t>
            </a:r>
            <a:r>
              <a:rPr lang="pt-BR" sz="1600" dirty="0" err="1"/>
              <a:t>preditores</a:t>
            </a:r>
            <a:r>
              <a:rPr lang="pt-BR" sz="1600" dirty="0"/>
              <a:t> + efeitos desconhecidos (erro)</a:t>
            </a:r>
          </a:p>
        </p:txBody>
      </p:sp>
    </p:spTree>
    <p:extLst>
      <p:ext uri="{BB962C8B-B14F-4D97-AF65-F5344CB8AC3E}">
        <p14:creationId xmlns:p14="http://schemas.microsoft.com/office/powerpoint/2010/main" val="16430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B888795-C9BC-FF40-997A-5380080AB17C}"/>
              </a:ext>
            </a:extLst>
          </p:cNvPr>
          <p:cNvSpPr/>
          <p:nvPr/>
        </p:nvSpPr>
        <p:spPr>
          <a:xfrm>
            <a:off x="7682948" y="1381539"/>
            <a:ext cx="4194313" cy="518605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DICAS</a:t>
            </a:r>
          </a:p>
          <a:p>
            <a:pPr algn="ctr"/>
            <a:endParaRPr lang="pt-BR" dirty="0"/>
          </a:p>
          <a:p>
            <a:pPr algn="ctr"/>
            <a:r>
              <a:rPr lang="pt-BR" sz="1200" b="1" dirty="0" err="1">
                <a:solidFill>
                  <a:schemeClr val="accent3">
                    <a:lumMod val="75000"/>
                  </a:schemeClr>
                </a:solidFill>
                <a:latin typeface="Monaco" pitchFamily="2" charset="77"/>
              </a:rPr>
              <a:t>sqrt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Monaco" pitchFamily="2" charset="77"/>
              </a:rPr>
              <a:t>() 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</a:rPr>
              <a:t>e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Monaco" pitchFamily="2" charset="77"/>
              </a:rPr>
              <a:t>log()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1200" b="1" dirty="0">
                <a:solidFill>
                  <a:schemeClr val="tx1"/>
                </a:solidFill>
              </a:rPr>
              <a:t>“</a:t>
            </a:r>
            <a:r>
              <a:rPr lang="pt-BR" sz="1200" dirty="0"/>
              <a:t>esticam” a distribuição para que ela assuma uma forma mais parecida a normal</a:t>
            </a:r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Não precisam assumir distribuição normal, mas quando contínua devem ser convertidos a uma mesma </a:t>
            </a:r>
            <a:r>
              <a:rPr lang="pt-BR" sz="1200" b="1" u="sng" dirty="0">
                <a:solidFill>
                  <a:schemeClr val="accent3">
                    <a:lumMod val="75000"/>
                  </a:schemeClr>
                </a:solidFill>
              </a:rPr>
              <a:t>escala</a:t>
            </a:r>
            <a:r>
              <a:rPr lang="pt-BR" sz="1200" dirty="0"/>
              <a:t> para que sejam mais facilmente interpretados e estimados em combinação com os demais Preditores</a:t>
            </a:r>
          </a:p>
          <a:p>
            <a:pPr algn="ctr"/>
            <a:endParaRPr lang="pt-BR" sz="1200" dirty="0"/>
          </a:p>
          <a:p>
            <a:pPr algn="ctr"/>
            <a:r>
              <a:rPr lang="pt-BR" sz="1200" b="1" dirty="0">
                <a:solidFill>
                  <a:schemeClr val="accent3">
                    <a:lumMod val="75000"/>
                  </a:schemeClr>
                </a:solidFill>
              </a:rPr>
              <a:t>Recuo de linhas </a:t>
            </a:r>
            <a:r>
              <a:rPr lang="pt-BR" sz="1200" dirty="0"/>
              <a:t>não é necessário, mas ajuda!</a:t>
            </a:r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Interações podem ser representadas por: “*” ou “:”</a:t>
            </a:r>
          </a:p>
          <a:p>
            <a:pPr algn="ctr"/>
            <a:r>
              <a:rPr lang="pt-BR" sz="1200" dirty="0"/>
              <a:t>Quando, na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</a:rPr>
              <a:t>seleção de modelos</a:t>
            </a:r>
            <a:r>
              <a:rPr lang="pt-BR" sz="1200" dirty="0"/>
              <a:t>, um preditor singular é removido, todas as interações onde este preditor está presente também devem ser removidas.</a:t>
            </a:r>
          </a:p>
          <a:p>
            <a:pPr algn="ctr"/>
            <a:endParaRPr lang="pt-BR" sz="1050" dirty="0"/>
          </a:p>
          <a:p>
            <a:pPr algn="ctr"/>
            <a:endParaRPr lang="pt-BR" sz="1050" dirty="0"/>
          </a:p>
          <a:p>
            <a:pPr algn="ctr"/>
            <a:endParaRPr lang="pt-BR" sz="1100" dirty="0"/>
          </a:p>
          <a:p>
            <a:pPr algn="ctr"/>
            <a:r>
              <a:rPr lang="pt-BR" sz="1200" dirty="0"/>
              <a:t>Efeitos aleatórios tem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</a:rPr>
              <a:t>inclinação</a:t>
            </a:r>
            <a:r>
              <a:rPr lang="pt-BR" sz="1200" dirty="0"/>
              <a:t> aleatória (1|...) ou dependente da estrutura hierárquica do desenho experimental, sendo esta definida por outro efeito presente no modelo (preditor|...)</a:t>
            </a:r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Existe a possibilidade de um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</a:rPr>
              <a:t>controle mais fino </a:t>
            </a:r>
            <a:r>
              <a:rPr lang="pt-BR" sz="1200" dirty="0"/>
              <a:t>do modelo. Faça apenas se souber o que está fazendo!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12120D-5D1C-0A4A-9C0F-78BD9931AA91}"/>
              </a:ext>
            </a:extLst>
          </p:cNvPr>
          <p:cNvSpPr txBox="1"/>
          <p:nvPr/>
        </p:nvSpPr>
        <p:spPr>
          <a:xfrm>
            <a:off x="437322" y="1858617"/>
            <a:ext cx="6818243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aco" pitchFamily="2" charset="77"/>
              </a:rPr>
              <a:t>função(transformação(</a:t>
            </a:r>
            <a:r>
              <a:rPr lang="pt-BR" sz="1200" dirty="0">
                <a:solidFill>
                  <a:srgbClr val="00B050"/>
                </a:solidFill>
                <a:latin typeface="Monaco" pitchFamily="2" charset="77"/>
              </a:rPr>
              <a:t>resposta</a:t>
            </a:r>
            <a:r>
              <a:rPr lang="pt-BR" sz="1200" dirty="0">
                <a:latin typeface="Monaco" pitchFamily="2" charset="77"/>
              </a:rPr>
              <a:t>) ~ </a:t>
            </a:r>
          </a:p>
          <a:p>
            <a:endParaRPr lang="pt-BR" sz="1200" dirty="0"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		# efeitos fixos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preditor1 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preditor2 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preditor3</a:t>
            </a:r>
          </a:p>
          <a:p>
            <a:endParaRPr lang="pt-BR" sz="1200" dirty="0">
              <a:solidFill>
                <a:srgbClr val="92D050"/>
              </a:solidFill>
              <a:latin typeface="Monaco" pitchFamily="2" charset="77"/>
            </a:endParaRP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</a:t>
            </a:r>
            <a:r>
              <a:rPr lang="pt-BR" sz="1200" dirty="0">
                <a:latin typeface="Monaco" pitchFamily="2" charset="77"/>
              </a:rPr>
              <a:t># interações de primeira ordem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preditor1*preditor2 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preditor1*preditor3</a:t>
            </a:r>
          </a:p>
          <a:p>
            <a:endParaRPr lang="pt-BR" sz="1200" dirty="0">
              <a:solidFill>
                <a:srgbClr val="92D050"/>
              </a:solidFill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		# interação de segunda ordem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preditor1:preditor2:preditor3</a:t>
            </a:r>
          </a:p>
          <a:p>
            <a:endParaRPr lang="pt-BR" sz="1200" dirty="0">
              <a:solidFill>
                <a:srgbClr val="92D050"/>
              </a:solidFill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		# efeito aleatório (inclinação aleatória)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(1|preditor_aleatorio1)</a:t>
            </a:r>
          </a:p>
          <a:p>
            <a:endParaRPr lang="pt-BR" sz="1200" dirty="0">
              <a:solidFill>
                <a:srgbClr val="92D050"/>
              </a:solidFill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          # efeito aleatório (inclinação limitada)</a:t>
            </a:r>
          </a:p>
          <a:p>
            <a:r>
              <a:rPr lang="pt-BR" sz="1200" dirty="0">
                <a:solidFill>
                  <a:srgbClr val="92D050"/>
                </a:solidFill>
                <a:latin typeface="Monaco" pitchFamily="2" charset="77"/>
              </a:rPr>
              <a:t>		+ (preditor3|preditor_aleatorio1)</a:t>
            </a:r>
          </a:p>
          <a:p>
            <a:endParaRPr lang="pt-BR" sz="1200" dirty="0">
              <a:solidFill>
                <a:srgbClr val="92D050"/>
              </a:solidFill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		, 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offset = log(NÃO_preditor1)</a:t>
            </a:r>
          </a:p>
          <a:p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		</a:t>
            </a:r>
            <a:r>
              <a:rPr lang="pt-BR" sz="1200" dirty="0">
                <a:latin typeface="Monaco" pitchFamily="2" charset="77"/>
              </a:rPr>
              <a:t>,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control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...(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optimizer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"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bobyqa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”</a:t>
            </a:r>
          </a:p>
          <a:p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                        ,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optCtrl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list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(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maxfun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 = 1e+5))</a:t>
            </a:r>
          </a:p>
          <a:p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		</a:t>
            </a:r>
            <a:r>
              <a:rPr lang="pt-BR" sz="1200" dirty="0">
                <a:latin typeface="Monaco" pitchFamily="2" charset="77"/>
              </a:rPr>
              <a:t>, </a:t>
            </a:r>
            <a:r>
              <a:rPr lang="pt-BR" sz="1200" dirty="0">
                <a:solidFill>
                  <a:schemeClr val="accent6"/>
                </a:solidFill>
                <a:latin typeface="Monaco" pitchFamily="2" charset="77"/>
              </a:rPr>
              <a:t>data = </a:t>
            </a:r>
            <a:r>
              <a:rPr lang="pt-BR" sz="1200" dirty="0" err="1">
                <a:solidFill>
                  <a:schemeClr val="accent6"/>
                </a:solidFill>
                <a:latin typeface="Monaco" pitchFamily="2" charset="77"/>
              </a:rPr>
              <a:t>dados_para_analisar</a:t>
            </a:r>
            <a:endParaRPr lang="pt-BR" sz="1200" dirty="0">
              <a:solidFill>
                <a:schemeClr val="accent6"/>
              </a:solidFill>
              <a:latin typeface="Monaco" pitchFamily="2" charset="77"/>
            </a:endParaRPr>
          </a:p>
          <a:p>
            <a:r>
              <a:rPr lang="pt-BR" sz="1200" dirty="0">
                <a:latin typeface="Monaco" pitchFamily="2" charset="77"/>
              </a:rPr>
              <a:t>)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87D1D68B-7141-5140-B63C-9FA5B8DBC09B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53AF0D-2450-B14F-AB18-B1B8934C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619540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Construindo um modelo linear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475F0B5-8988-F047-9F41-918A5AD9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93" y="2328558"/>
            <a:ext cx="320620" cy="24848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1D83DC6-143A-A54E-8271-23B6A4C42C6D}"/>
              </a:ext>
            </a:extLst>
          </p:cNvPr>
          <p:cNvCxnSpPr>
            <a:cxnSpLocks/>
          </p:cNvCxnSpPr>
          <p:nvPr/>
        </p:nvCxnSpPr>
        <p:spPr>
          <a:xfrm>
            <a:off x="3737113" y="2017643"/>
            <a:ext cx="3846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05D597D-7B3F-F945-9181-2AF048C78D04}"/>
              </a:ext>
            </a:extLst>
          </p:cNvPr>
          <p:cNvCxnSpPr>
            <a:cxnSpLocks/>
          </p:cNvCxnSpPr>
          <p:nvPr/>
        </p:nvCxnSpPr>
        <p:spPr>
          <a:xfrm>
            <a:off x="3737113" y="2647121"/>
            <a:ext cx="3846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8F1B26A-E485-7F45-A997-665995855657}"/>
              </a:ext>
            </a:extLst>
          </p:cNvPr>
          <p:cNvCxnSpPr>
            <a:cxnSpLocks/>
          </p:cNvCxnSpPr>
          <p:nvPr/>
        </p:nvCxnSpPr>
        <p:spPr>
          <a:xfrm>
            <a:off x="4979427" y="5320749"/>
            <a:ext cx="26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DEBB419-71AB-2248-A23F-83A8A26A21C6}"/>
              </a:ext>
            </a:extLst>
          </p:cNvPr>
          <p:cNvCxnSpPr>
            <a:cxnSpLocks/>
          </p:cNvCxnSpPr>
          <p:nvPr/>
        </p:nvCxnSpPr>
        <p:spPr>
          <a:xfrm>
            <a:off x="4575313" y="4111486"/>
            <a:ext cx="3008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CCDEEE4-03A2-7E40-A0D6-9BEEE506203F}"/>
              </a:ext>
            </a:extLst>
          </p:cNvPr>
          <p:cNvCxnSpPr>
            <a:cxnSpLocks/>
          </p:cNvCxnSpPr>
          <p:nvPr/>
        </p:nvCxnSpPr>
        <p:spPr>
          <a:xfrm>
            <a:off x="5817627" y="6019801"/>
            <a:ext cx="1765930" cy="2617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5000740-DF1D-3A4D-9C83-5AEE686868E5}"/>
              </a:ext>
            </a:extLst>
          </p:cNvPr>
          <p:cNvCxnSpPr>
            <a:cxnSpLocks/>
          </p:cNvCxnSpPr>
          <p:nvPr/>
        </p:nvCxnSpPr>
        <p:spPr>
          <a:xfrm>
            <a:off x="1441174" y="3733798"/>
            <a:ext cx="64736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8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41833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Exemplo em </a:t>
            </a:r>
            <a:r>
              <a:rPr lang="pt-BR" b="1" dirty="0" err="1">
                <a:solidFill>
                  <a:srgbClr val="FFC000"/>
                </a:solidFill>
              </a:rPr>
              <a:t>R</a:t>
            </a:r>
            <a:r>
              <a:rPr lang="pt-BR" b="1" dirty="0">
                <a:solidFill>
                  <a:srgbClr val="FFC000"/>
                </a:solidFill>
              </a:rPr>
              <a:t>: </a:t>
            </a:r>
            <a:r>
              <a:rPr lang="pt-BR" b="1" dirty="0">
                <a:solidFill>
                  <a:srgbClr val="92D050"/>
                </a:solidFill>
              </a:rPr>
              <a:t>GAUSSIAN</a:t>
            </a:r>
            <a:endParaRPr lang="pt-BR" dirty="0">
              <a:solidFill>
                <a:srgbClr val="92D050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13D185A-7A16-2540-8EF1-5DD30410D43B}"/>
              </a:ext>
            </a:extLst>
          </p:cNvPr>
          <p:cNvGrpSpPr/>
          <p:nvPr/>
        </p:nvGrpSpPr>
        <p:grpSpPr>
          <a:xfrm>
            <a:off x="931495" y="3392192"/>
            <a:ext cx="4345048" cy="3306003"/>
            <a:chOff x="931495" y="3392192"/>
            <a:chExt cx="4345048" cy="3306003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1DA5327-46FE-B047-8467-421FBD21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495" y="3456411"/>
              <a:ext cx="4345048" cy="324178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38F313-7EF1-4047-87F2-C149C0A92B74}"/>
                </a:ext>
              </a:extLst>
            </p:cNvPr>
            <p:cNvSpPr txBox="1"/>
            <p:nvPr/>
          </p:nvSpPr>
          <p:spPr>
            <a:xfrm>
              <a:off x="1964434" y="3392192"/>
              <a:ext cx="2301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/>
                  </a:solidFill>
                  <a:latin typeface="Monaco" pitchFamily="2" charset="77"/>
                </a:rPr>
                <a:t>summary</a:t>
              </a:r>
              <a:r>
                <a:rPr lang="pt-BR" sz="1400" dirty="0">
                  <a:solidFill>
                    <a:schemeClr val="bg1"/>
                  </a:solidFill>
                  <a:latin typeface="Monaco" pitchFamily="2" charset="77"/>
                </a:rPr>
                <a:t>(Modelo1)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7DF8E2-0927-0B4D-80F6-571683E3D4C6}"/>
              </a:ext>
            </a:extLst>
          </p:cNvPr>
          <p:cNvGrpSpPr/>
          <p:nvPr/>
        </p:nvGrpSpPr>
        <p:grpSpPr>
          <a:xfrm>
            <a:off x="6302588" y="4512588"/>
            <a:ext cx="5507421" cy="2131658"/>
            <a:chOff x="738184" y="4398677"/>
            <a:chExt cx="5507421" cy="213165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0E285D-8A3A-E447-98E6-B931A99E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184" y="4692981"/>
              <a:ext cx="5507421" cy="183735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06C9BEC-5B92-AB4B-BF2F-E8DC6CCF3CE5}"/>
                </a:ext>
              </a:extLst>
            </p:cNvPr>
            <p:cNvSpPr txBox="1"/>
            <p:nvPr/>
          </p:nvSpPr>
          <p:spPr>
            <a:xfrm>
              <a:off x="1141413" y="4398677"/>
              <a:ext cx="46474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latin typeface="Monaco" pitchFamily="2" charset="77"/>
                </a:rPr>
                <a:t>plot</a:t>
              </a:r>
              <a:r>
                <a:rPr lang="pt-BR" sz="1400" dirty="0">
                  <a:latin typeface="Monaco" pitchFamily="2" charset="77"/>
                </a:rPr>
                <a:t>(Modelo1)</a:t>
              </a:r>
            </a:p>
          </p:txBody>
        </p:sp>
      </p:grp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029540D7-75B5-894A-A714-19BC5943B5B4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03897BD-1249-9D4C-9A72-B6001BA9F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69" y="297699"/>
            <a:ext cx="1608294" cy="139362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E0EC4FB-8009-3D47-B310-9C184CDE2F58}"/>
              </a:ext>
            </a:extLst>
          </p:cNvPr>
          <p:cNvCxnSpPr>
            <a:cxnSpLocks/>
          </p:cNvCxnSpPr>
          <p:nvPr/>
        </p:nvCxnSpPr>
        <p:spPr>
          <a:xfrm>
            <a:off x="6546574" y="907775"/>
            <a:ext cx="1603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06B683E-94E3-3C45-9578-CEA8E89E27B2}"/>
              </a:ext>
            </a:extLst>
          </p:cNvPr>
          <p:cNvGrpSpPr/>
          <p:nvPr/>
        </p:nvGrpSpPr>
        <p:grpSpPr>
          <a:xfrm>
            <a:off x="738184" y="1551411"/>
            <a:ext cx="4599256" cy="1569660"/>
            <a:chOff x="738184" y="1697183"/>
            <a:chExt cx="4599256" cy="156966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23F42F7-76E3-4C49-91EC-4CE6776CED97}"/>
                </a:ext>
              </a:extLst>
            </p:cNvPr>
            <p:cNvSpPr txBox="1"/>
            <p:nvPr/>
          </p:nvSpPr>
          <p:spPr>
            <a:xfrm>
              <a:off x="738184" y="1697183"/>
              <a:ext cx="4599256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Monaco" pitchFamily="2" charset="77"/>
                </a:rPr>
                <a:t># Regressão linear</a:t>
              </a:r>
            </a:p>
            <a:p>
              <a:r>
                <a:rPr lang="pt-BR" sz="1200" dirty="0">
                  <a:latin typeface="Monaco" pitchFamily="2" charset="77"/>
                </a:rPr>
                <a:t># pacote: </a:t>
              </a:r>
              <a:r>
                <a:rPr lang="pt-BR" sz="1200" dirty="0" err="1">
                  <a:latin typeface="Monaco" pitchFamily="2" charset="77"/>
                </a:rPr>
                <a:t>stats</a:t>
              </a:r>
              <a:endParaRPr lang="pt-BR" sz="1200" dirty="0">
                <a:latin typeface="Monaco" pitchFamily="2" charset="77"/>
              </a:endParaRPr>
            </a:p>
            <a:p>
              <a:endParaRPr lang="pt-BR" sz="1200" dirty="0">
                <a:latin typeface="Monaco" pitchFamily="2" charset="77"/>
              </a:endParaRPr>
            </a:p>
            <a:p>
              <a:r>
                <a:rPr lang="pt-BR" sz="1200" dirty="0">
                  <a:latin typeface="Monaco" pitchFamily="2" charset="77"/>
                </a:rPr>
                <a:t>Modelo1 &lt;- </a:t>
              </a:r>
              <a:r>
                <a:rPr lang="pt-BR" sz="1200" dirty="0" err="1">
                  <a:latin typeface="Monaco" pitchFamily="2" charset="77"/>
                </a:rPr>
                <a:t>glm</a:t>
              </a:r>
              <a:r>
                <a:rPr lang="pt-BR" sz="1200" dirty="0">
                  <a:latin typeface="Monaco" pitchFamily="2" charset="77"/>
                </a:rPr>
                <a:t>(</a:t>
              </a:r>
              <a:r>
                <a:rPr lang="pt-BR" sz="1200" dirty="0" err="1">
                  <a:latin typeface="Monaco" pitchFamily="2" charset="77"/>
                </a:rPr>
                <a:t>mpg</a:t>
              </a:r>
              <a:r>
                <a:rPr lang="pt-BR" sz="1200" dirty="0">
                  <a:latin typeface="Monaco" pitchFamily="2" charset="77"/>
                </a:rPr>
                <a:t> ~ </a:t>
              </a:r>
            </a:p>
            <a:p>
              <a:r>
                <a:rPr lang="pt-BR" sz="1200" dirty="0">
                  <a:latin typeface="Monaco" pitchFamily="2" charset="77"/>
                </a:rPr>
                <a:t>               + </a:t>
              </a:r>
              <a:r>
                <a:rPr lang="pt-BR" sz="1200" dirty="0" err="1">
                  <a:latin typeface="Monaco" pitchFamily="2" charset="77"/>
                </a:rPr>
                <a:t>cyl</a:t>
              </a:r>
              <a:r>
                <a:rPr lang="pt-BR" sz="1200" dirty="0">
                  <a:latin typeface="Monaco" pitchFamily="2" charset="77"/>
                </a:rPr>
                <a:t> + </a:t>
              </a:r>
              <a:r>
                <a:rPr lang="pt-BR" sz="1200" dirty="0" err="1">
                  <a:latin typeface="Monaco" pitchFamily="2" charset="77"/>
                </a:rPr>
                <a:t>hp</a:t>
              </a:r>
              <a:r>
                <a:rPr lang="pt-BR" sz="1200" dirty="0">
                  <a:latin typeface="Monaco" pitchFamily="2" charset="77"/>
                </a:rPr>
                <a:t> + gear</a:t>
              </a:r>
            </a:p>
            <a:p>
              <a:r>
                <a:rPr lang="pt-BR" sz="1200" dirty="0">
                  <a:latin typeface="Monaco" pitchFamily="2" charset="77"/>
                </a:rPr>
                <a:t>               , </a:t>
              </a:r>
              <a:r>
                <a:rPr lang="pt-BR" sz="1200" dirty="0" err="1">
                  <a:latin typeface="Monaco" pitchFamily="2" charset="77"/>
                </a:rPr>
                <a:t>weights</a:t>
              </a:r>
              <a:r>
                <a:rPr lang="pt-BR" sz="1200" dirty="0">
                  <a:latin typeface="Monaco" pitchFamily="2" charset="77"/>
                </a:rPr>
                <a:t> = </a:t>
              </a:r>
              <a:r>
                <a:rPr lang="pt-BR" sz="1200" dirty="0" err="1">
                  <a:latin typeface="Monaco" pitchFamily="2" charset="77"/>
                </a:rPr>
                <a:t>drat</a:t>
              </a:r>
              <a:r>
                <a:rPr lang="pt-BR" sz="1200" dirty="0">
                  <a:latin typeface="Monaco" pitchFamily="2" charset="77"/>
                </a:rPr>
                <a:t>, data = </a:t>
              </a:r>
              <a:r>
                <a:rPr lang="pt-BR" sz="1200" dirty="0" err="1">
                  <a:latin typeface="Monaco" pitchFamily="2" charset="77"/>
                </a:rPr>
                <a:t>mtcars</a:t>
              </a:r>
              <a:endParaRPr lang="pt-BR" sz="1200" dirty="0">
                <a:latin typeface="Monaco" pitchFamily="2" charset="77"/>
              </a:endParaRPr>
            </a:p>
            <a:p>
              <a:r>
                <a:rPr lang="pt-BR" sz="1200" dirty="0">
                  <a:solidFill>
                    <a:srgbClr val="92D050"/>
                  </a:solidFill>
                  <a:latin typeface="Monaco" pitchFamily="2" charset="77"/>
                </a:rPr>
                <a:t>			, </a:t>
              </a:r>
              <a:r>
                <a:rPr lang="pt-BR" sz="1200" dirty="0" err="1">
                  <a:solidFill>
                    <a:srgbClr val="92D050"/>
                  </a:solidFill>
                  <a:latin typeface="Monaco" pitchFamily="2" charset="77"/>
                </a:rPr>
                <a:t>family</a:t>
              </a:r>
              <a:r>
                <a:rPr lang="pt-BR" sz="1200" dirty="0">
                  <a:solidFill>
                    <a:srgbClr val="92D050"/>
                  </a:solidFill>
                  <a:latin typeface="Monaco" pitchFamily="2" charset="77"/>
                </a:rPr>
                <a:t> = </a:t>
              </a:r>
              <a:r>
                <a:rPr lang="pt-BR" sz="1200" dirty="0" err="1">
                  <a:solidFill>
                    <a:srgbClr val="92D050"/>
                  </a:solidFill>
                  <a:latin typeface="Monaco" pitchFamily="2" charset="77"/>
                </a:rPr>
                <a:t>gaussian</a:t>
              </a:r>
              <a:endParaRPr lang="pt-BR" sz="1200" dirty="0">
                <a:solidFill>
                  <a:srgbClr val="92D050"/>
                </a:solidFill>
                <a:latin typeface="Monaco" pitchFamily="2" charset="77"/>
              </a:endParaRPr>
            </a:p>
            <a:p>
              <a:r>
                <a:rPr lang="pt-BR" sz="1200" dirty="0">
                  <a:latin typeface="Monaco" pitchFamily="2" charset="77"/>
                </a:rPr>
                <a:t>)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21855E8-C443-124D-86CF-C82703B65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3709" y="1876724"/>
              <a:ext cx="320620" cy="24848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2272415-BBA8-4A45-AD9E-B6DD29E2D965}"/>
              </a:ext>
            </a:extLst>
          </p:cNvPr>
          <p:cNvGrpSpPr/>
          <p:nvPr/>
        </p:nvGrpSpPr>
        <p:grpSpPr>
          <a:xfrm>
            <a:off x="6302588" y="2546465"/>
            <a:ext cx="5507421" cy="1780908"/>
            <a:chOff x="6302588" y="2546465"/>
            <a:chExt cx="5507421" cy="178090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42E72F4-F1AF-0C43-B118-D574D467D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2588" y="2932268"/>
              <a:ext cx="5507421" cy="1395105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8382C50-EBB8-CF4D-8466-35599906F3B0}"/>
                </a:ext>
              </a:extLst>
            </p:cNvPr>
            <p:cNvSpPr txBox="1"/>
            <p:nvPr/>
          </p:nvSpPr>
          <p:spPr>
            <a:xfrm>
              <a:off x="6705817" y="2546465"/>
              <a:ext cx="46474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latin typeface="Monaco" pitchFamily="2" charset="77"/>
                </a:rPr>
                <a:t>names</a:t>
              </a:r>
              <a:r>
                <a:rPr lang="pt-BR" sz="1400" dirty="0">
                  <a:latin typeface="Monaco" pitchFamily="2" charset="77"/>
                </a:rPr>
                <a:t>(Modelo1)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2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6EE558BE-67D3-A149-BCC4-79A1BFC42F1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48014604"/>
              </p:ext>
            </p:extLst>
          </p:nvPr>
        </p:nvGraphicFramePr>
        <p:xfrm>
          <a:off x="449490" y="1630017"/>
          <a:ext cx="11238928" cy="46352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09732">
                  <a:extLst>
                    <a:ext uri="{9D8B030D-6E8A-4147-A177-3AD203B41FA5}">
                      <a16:colId xmlns:a16="http://schemas.microsoft.com/office/drawing/2014/main" val="3912546674"/>
                    </a:ext>
                  </a:extLst>
                </a:gridCol>
                <a:gridCol w="2809732">
                  <a:extLst>
                    <a:ext uri="{9D8B030D-6E8A-4147-A177-3AD203B41FA5}">
                      <a16:colId xmlns:a16="http://schemas.microsoft.com/office/drawing/2014/main" val="3459056639"/>
                    </a:ext>
                  </a:extLst>
                </a:gridCol>
                <a:gridCol w="2472618">
                  <a:extLst>
                    <a:ext uri="{9D8B030D-6E8A-4147-A177-3AD203B41FA5}">
                      <a16:colId xmlns:a16="http://schemas.microsoft.com/office/drawing/2014/main" val="1993557007"/>
                    </a:ext>
                  </a:extLst>
                </a:gridCol>
                <a:gridCol w="3146846">
                  <a:extLst>
                    <a:ext uri="{9D8B030D-6E8A-4147-A177-3AD203B41FA5}">
                      <a16:colId xmlns:a16="http://schemas.microsoft.com/office/drawing/2014/main" val="1956170971"/>
                    </a:ext>
                  </a:extLst>
                </a:gridCol>
              </a:tblGrid>
              <a:tr h="625460">
                <a:tc>
                  <a:txBody>
                    <a:bodyPr/>
                    <a:lstStyle/>
                    <a:p>
                      <a:r>
                        <a:rPr lang="pt-BR" sz="1400" dirty="0"/>
                        <a:t>Variável resposta (</a:t>
                      </a:r>
                      <a:r>
                        <a:rPr lang="pt-BR" sz="1400" dirty="0" err="1"/>
                        <a:t>Y</a:t>
                      </a:r>
                      <a:r>
                        <a:rPr lang="pt-BR" sz="1400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Variável explicativa (X</a:t>
                      </a:r>
                      <a:r>
                        <a:rPr lang="pt-BR" sz="1400" baseline="-25000" dirty="0"/>
                        <a:t>i</a:t>
                      </a:r>
                      <a:r>
                        <a:rPr lang="pt-BR" sz="1400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Modelo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Função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8921"/>
                  </a:ext>
                </a:extLst>
              </a:tr>
              <a:tr h="668300">
                <a:tc rowSpan="6">
                  <a:txBody>
                    <a:bodyPr/>
                    <a:lstStyle/>
                    <a:p>
                      <a:pPr algn="ctr"/>
                      <a:r>
                        <a:rPr lang="pt-BR" sz="3200" b="1" dirty="0"/>
                        <a:t>contínua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 variável (contínua)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Regressão </a:t>
                      </a:r>
                    </a:p>
                    <a:p>
                      <a:r>
                        <a:rPr lang="pt-BR" sz="1400" dirty="0"/>
                        <a:t>linear simples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err="1">
                          <a:latin typeface="Monaco" pitchFamily="2" charset="77"/>
                        </a:rPr>
                        <a:t>lm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5988514"/>
                  </a:ext>
                </a:extLst>
              </a:tr>
              <a:tr h="668300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&gt;1 variável (contínua)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Regressão </a:t>
                      </a:r>
                    </a:p>
                    <a:p>
                      <a:r>
                        <a:rPr lang="pt-BR" sz="1400" dirty="0"/>
                        <a:t>múltipla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lm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47690"/>
                  </a:ext>
                </a:extLst>
              </a:tr>
              <a:tr h="668300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 variável (categórica)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ANOVA </a:t>
                      </a:r>
                    </a:p>
                    <a:p>
                      <a:r>
                        <a:rPr lang="pt-BR" sz="1400" dirty="0"/>
                        <a:t>unidirecional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lm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aov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oneway.test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0271"/>
                  </a:ext>
                </a:extLst>
              </a:tr>
              <a:tr h="668300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&gt;1 variável (categórica)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ANOVA </a:t>
                      </a:r>
                    </a:p>
                    <a:p>
                      <a:r>
                        <a:rPr lang="pt-BR" sz="1400" dirty="0"/>
                        <a:t>multivariada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lm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();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aov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4308867"/>
                  </a:ext>
                </a:extLst>
              </a:tr>
              <a:tr h="668300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contínua e categórica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Modelo linear geral </a:t>
                      </a:r>
                    </a:p>
                    <a:p>
                      <a:r>
                        <a:rPr lang="pt-BR" sz="1400" dirty="0"/>
                        <a:t>(GLM </a:t>
                      </a:r>
                      <a:r>
                        <a:rPr lang="pt-BR" sz="1400" dirty="0" err="1"/>
                        <a:t>Gaussian</a:t>
                      </a:r>
                      <a:r>
                        <a:rPr lang="pt-BR" sz="14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(, 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family</a:t>
                      </a:r>
                      <a:r>
                        <a:rPr lang="pt-BR" sz="1400" dirty="0">
                          <a:latin typeface="Monaco" pitchFamily="2" charset="77"/>
                        </a:rPr>
                        <a:t> = 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gaussian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3848091"/>
                  </a:ext>
                </a:extLst>
              </a:tr>
              <a:tr h="668300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Outras estruturas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GLM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err="1">
                          <a:latin typeface="Monaco" pitchFamily="2" charset="77"/>
                        </a:rPr>
                        <a:t>family</a:t>
                      </a:r>
                      <a:r>
                        <a:rPr lang="pt-BR" sz="1400" dirty="0">
                          <a:latin typeface="Monaco" pitchFamily="2" charset="77"/>
                        </a:rPr>
                        <a:t> = 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Gamma</a:t>
                      </a:r>
                      <a:r>
                        <a:rPr lang="pt-BR" sz="1400" dirty="0">
                          <a:latin typeface="Monaco" pitchFamily="2" charset="77"/>
                        </a:rPr>
                        <a:t>”</a:t>
                      </a:r>
                    </a:p>
                    <a:p>
                      <a:r>
                        <a:rPr lang="pt-BR" sz="1400" dirty="0" err="1">
                          <a:latin typeface="Monaco" pitchFamily="2" charset="77"/>
                        </a:rPr>
                        <a:t>family</a:t>
                      </a:r>
                      <a:r>
                        <a:rPr lang="pt-BR" sz="1400" dirty="0">
                          <a:latin typeface="Monaco" pitchFamily="2" charset="77"/>
                        </a:rPr>
                        <a:t> = 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inverse.gaussian</a:t>
                      </a:r>
                      <a:r>
                        <a:rPr lang="pt-BR" sz="1400" dirty="0">
                          <a:latin typeface="Monaco" pitchFamily="2" charset="77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210051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FAF16D79-11BC-0746-BC87-96301FAC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Distribuição contínua</a:t>
            </a:r>
            <a:endParaRPr lang="pt-BR" dirty="0"/>
          </a:p>
        </p:txBody>
      </p:sp>
      <p:pic>
        <p:nvPicPr>
          <p:cNvPr id="22" name="Espaço Reservado para Conteúdo 7">
            <a:extLst>
              <a:ext uri="{FF2B5EF4-FFF2-40B4-BE49-F238E27FC236}">
                <a16:creationId xmlns:a16="http://schemas.microsoft.com/office/drawing/2014/main" id="{4208B82E-59BE-3C41-902C-59A2B11C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68279"/>
          <a:stretch/>
        </p:blipFill>
        <p:spPr>
          <a:xfrm>
            <a:off x="6352209" y="228600"/>
            <a:ext cx="1931468" cy="1278470"/>
          </a:xfrm>
        </p:spPr>
      </p:pic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365A4848-3B61-CE4F-95A5-1F49776D62F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3B537D-294F-7C4D-85D7-F92F5A37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791" y="1827838"/>
            <a:ext cx="320620" cy="2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32791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Exemplo em </a:t>
            </a:r>
            <a:r>
              <a:rPr lang="pt-BR" b="1" dirty="0" err="1">
                <a:solidFill>
                  <a:srgbClr val="FFC000"/>
                </a:solidFill>
              </a:rPr>
              <a:t>R</a:t>
            </a:r>
            <a:r>
              <a:rPr lang="pt-BR" b="1" dirty="0">
                <a:solidFill>
                  <a:srgbClr val="FFC000"/>
                </a:solidFill>
              </a:rPr>
              <a:t>: </a:t>
            </a:r>
            <a:r>
              <a:rPr lang="pt-BR" b="1" dirty="0">
                <a:solidFill>
                  <a:srgbClr val="92D050"/>
                </a:solidFill>
              </a:rPr>
              <a:t>BINOMIAL</a:t>
            </a:r>
            <a:endParaRPr lang="pt-BR" dirty="0">
              <a:solidFill>
                <a:srgbClr val="92D050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3D54322-403F-7344-8299-BA57A9CDF90B}"/>
              </a:ext>
            </a:extLst>
          </p:cNvPr>
          <p:cNvGrpSpPr/>
          <p:nvPr/>
        </p:nvGrpSpPr>
        <p:grpSpPr>
          <a:xfrm>
            <a:off x="1551435" y="3465675"/>
            <a:ext cx="4327741" cy="3289174"/>
            <a:chOff x="7114245" y="3197422"/>
            <a:chExt cx="4327741" cy="328917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1DA5327-46FE-B047-8467-421FBD21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4245" y="3244812"/>
              <a:ext cx="4327741" cy="324178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38F313-7EF1-4047-87F2-C149C0A92B74}"/>
                </a:ext>
              </a:extLst>
            </p:cNvPr>
            <p:cNvSpPr txBox="1"/>
            <p:nvPr/>
          </p:nvSpPr>
          <p:spPr>
            <a:xfrm>
              <a:off x="8258856" y="3197422"/>
              <a:ext cx="2038408" cy="3172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/>
                  </a:solidFill>
                  <a:latin typeface="Monaco" pitchFamily="2" charset="77"/>
                </a:rPr>
                <a:t>summary</a:t>
              </a:r>
              <a:r>
                <a:rPr lang="pt-BR" sz="1400" dirty="0">
                  <a:solidFill>
                    <a:schemeClr val="bg1"/>
                  </a:solidFill>
                  <a:latin typeface="Monaco" pitchFamily="2" charset="77"/>
                </a:rPr>
                <a:t>(Modelo2)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0951F09-BF66-6743-A72D-37572ECC1823}"/>
              </a:ext>
            </a:extLst>
          </p:cNvPr>
          <p:cNvGrpSpPr/>
          <p:nvPr/>
        </p:nvGrpSpPr>
        <p:grpSpPr>
          <a:xfrm>
            <a:off x="6339199" y="4552657"/>
            <a:ext cx="5335393" cy="2202192"/>
            <a:chOff x="824198" y="4328143"/>
            <a:chExt cx="5335393" cy="220219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0E285D-8A3A-E447-98E6-B931A99E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198" y="4692981"/>
              <a:ext cx="5335393" cy="183735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06C9BEC-5B92-AB4B-BF2F-E8DC6CCF3CE5}"/>
                </a:ext>
              </a:extLst>
            </p:cNvPr>
            <p:cNvSpPr txBox="1"/>
            <p:nvPr/>
          </p:nvSpPr>
          <p:spPr>
            <a:xfrm>
              <a:off x="2638908" y="4328143"/>
              <a:ext cx="16945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latin typeface="Monaco" pitchFamily="2" charset="77"/>
                </a:rPr>
                <a:t>plot</a:t>
              </a:r>
              <a:r>
                <a:rPr lang="pt-BR" sz="1400" dirty="0">
                  <a:latin typeface="Monaco" pitchFamily="2" charset="77"/>
                </a:rPr>
                <a:t>(Modelo2)</a:t>
              </a:r>
            </a:p>
          </p:txBody>
        </p:sp>
      </p:grp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7AAA0F9-4F58-1A41-A24A-293029FCB058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03897BD-1249-9D4C-9A72-B6001BA9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050" y="273118"/>
            <a:ext cx="1496129" cy="139362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ED9BCD2-CFEE-1442-B644-031B55CA5D84}"/>
              </a:ext>
            </a:extLst>
          </p:cNvPr>
          <p:cNvCxnSpPr>
            <a:cxnSpLocks/>
          </p:cNvCxnSpPr>
          <p:nvPr/>
        </p:nvCxnSpPr>
        <p:spPr>
          <a:xfrm>
            <a:off x="6546574" y="907775"/>
            <a:ext cx="1603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D121782-4A89-644C-8034-FB163CFABB8F}"/>
              </a:ext>
            </a:extLst>
          </p:cNvPr>
          <p:cNvGrpSpPr/>
          <p:nvPr/>
        </p:nvGrpSpPr>
        <p:grpSpPr>
          <a:xfrm>
            <a:off x="1141413" y="1697183"/>
            <a:ext cx="4737763" cy="1415772"/>
            <a:chOff x="1141413" y="1697183"/>
            <a:chExt cx="4737763" cy="1415772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23F42F7-76E3-4C49-91EC-4CE6776CED97}"/>
                </a:ext>
              </a:extLst>
            </p:cNvPr>
            <p:cNvSpPr txBox="1"/>
            <p:nvPr/>
          </p:nvSpPr>
          <p:spPr>
            <a:xfrm>
              <a:off x="1141413" y="1697183"/>
              <a:ext cx="4737763" cy="1415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Monaco" pitchFamily="2" charset="77"/>
                </a:rPr>
                <a:t># Regressão linear</a:t>
              </a:r>
            </a:p>
            <a:p>
              <a:r>
                <a:rPr lang="pt-BR" sz="1200" dirty="0">
                  <a:latin typeface="Monaco" pitchFamily="2" charset="77"/>
                </a:rPr>
                <a:t># pacote: </a:t>
              </a:r>
              <a:r>
                <a:rPr lang="pt-BR" sz="1200" dirty="0" err="1">
                  <a:latin typeface="Monaco" pitchFamily="2" charset="77"/>
                </a:rPr>
                <a:t>stats</a:t>
              </a:r>
              <a:endParaRPr lang="pt-BR" sz="1200" dirty="0">
                <a:latin typeface="Monaco" pitchFamily="2" charset="77"/>
              </a:endParaRPr>
            </a:p>
            <a:p>
              <a:endParaRPr lang="pt-BR" sz="1200" dirty="0">
                <a:latin typeface="Monaco" pitchFamily="2" charset="77"/>
              </a:endParaRPr>
            </a:p>
            <a:p>
              <a:r>
                <a:rPr lang="pt-BR" sz="1200" dirty="0">
                  <a:latin typeface="Monaco" pitchFamily="2" charset="77"/>
                </a:rPr>
                <a:t>Modelo2 &lt;- </a:t>
              </a:r>
              <a:r>
                <a:rPr lang="pt-BR" sz="1200" dirty="0" err="1">
                  <a:latin typeface="Monaco" pitchFamily="2" charset="77"/>
                </a:rPr>
                <a:t>glm</a:t>
              </a:r>
              <a:r>
                <a:rPr lang="pt-BR" sz="1200" dirty="0">
                  <a:latin typeface="Monaco" pitchFamily="2" charset="77"/>
                </a:rPr>
                <a:t>(morte ~ dose</a:t>
              </a:r>
            </a:p>
            <a:p>
              <a:r>
                <a:rPr lang="pt-BR" sz="1200" dirty="0">
                  <a:latin typeface="Monaco" pitchFamily="2" charset="77"/>
                </a:rPr>
                <a:t>           , </a:t>
              </a:r>
              <a:r>
                <a:rPr lang="pt-BR" sz="1200" dirty="0" err="1">
                  <a:solidFill>
                    <a:srgbClr val="92D050"/>
                  </a:solidFill>
                  <a:latin typeface="Monaco" pitchFamily="2" charset="77"/>
                </a:rPr>
                <a:t>family</a:t>
              </a:r>
              <a:r>
                <a:rPr lang="pt-BR" sz="1200" dirty="0">
                  <a:solidFill>
                    <a:srgbClr val="92D050"/>
                  </a:solidFill>
                  <a:latin typeface="Monaco" pitchFamily="2" charset="77"/>
                </a:rPr>
                <a:t> = binomial</a:t>
              </a:r>
              <a:r>
                <a:rPr lang="pt-BR" sz="1200" dirty="0">
                  <a:latin typeface="Monaco" pitchFamily="2" charset="77"/>
                </a:rPr>
                <a:t>(link = </a:t>
              </a:r>
              <a:r>
                <a:rPr lang="pt-BR" sz="1200" dirty="0" err="1">
                  <a:latin typeface="Monaco" pitchFamily="2" charset="77"/>
                </a:rPr>
                <a:t>logit</a:t>
              </a:r>
              <a:r>
                <a:rPr lang="pt-BR" sz="1200" dirty="0">
                  <a:latin typeface="Monaco" pitchFamily="2" charset="77"/>
                </a:rPr>
                <a:t>)</a:t>
              </a:r>
            </a:p>
            <a:p>
              <a:r>
                <a:rPr lang="pt-BR" sz="1200" dirty="0">
                  <a:latin typeface="Monaco" pitchFamily="2" charset="77"/>
                </a:rPr>
                <a:t>)</a:t>
              </a:r>
            </a:p>
            <a:p>
              <a:endParaRPr lang="pt-BR" sz="1400" dirty="0">
                <a:latin typeface="Monaco" pitchFamily="2" charset="77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262FCF1-5091-3C4B-8E58-AEE261BA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2840" y="1942986"/>
              <a:ext cx="320620" cy="24848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E248273-3247-904D-A709-0F0159DEF43B}"/>
              </a:ext>
            </a:extLst>
          </p:cNvPr>
          <p:cNvGrpSpPr/>
          <p:nvPr/>
        </p:nvGrpSpPr>
        <p:grpSpPr>
          <a:xfrm>
            <a:off x="6314792" y="2643789"/>
            <a:ext cx="5384208" cy="1684354"/>
            <a:chOff x="6314792" y="2643789"/>
            <a:chExt cx="5384208" cy="168435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E697605-948F-6D44-9657-1CE57C19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4792" y="2980097"/>
              <a:ext cx="5384208" cy="134804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84BFEC6-A4D9-2249-92AE-537D47FBD200}"/>
                </a:ext>
              </a:extLst>
            </p:cNvPr>
            <p:cNvSpPr txBox="1"/>
            <p:nvPr/>
          </p:nvSpPr>
          <p:spPr>
            <a:xfrm>
              <a:off x="8153909" y="2643789"/>
              <a:ext cx="16945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latin typeface="Monaco" pitchFamily="2" charset="77"/>
                </a:rPr>
                <a:t>names</a:t>
              </a:r>
              <a:r>
                <a:rPr lang="pt-BR" sz="1400" dirty="0">
                  <a:latin typeface="Monaco" pitchFamily="2" charset="77"/>
                </a:rPr>
                <a:t>(Modelo2)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91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74F89BF-AC9C-214C-91D0-71680FEC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Distribuição bimodal</a:t>
            </a:r>
            <a:endParaRPr lang="pt-BR" dirty="0"/>
          </a:p>
        </p:txBody>
      </p:sp>
      <p:pic>
        <p:nvPicPr>
          <p:cNvPr id="4" name="Espaço Reservado para Conteúdo 7">
            <a:extLst>
              <a:ext uri="{FF2B5EF4-FFF2-40B4-BE49-F238E27FC236}">
                <a16:creationId xmlns:a16="http://schemas.microsoft.com/office/drawing/2014/main" id="{8BC0F971-B6BA-C64D-AAF3-139F3EECA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3393" b="34313"/>
          <a:stretch/>
        </p:blipFill>
        <p:spPr>
          <a:xfrm>
            <a:off x="6094411" y="228600"/>
            <a:ext cx="1881226" cy="1267734"/>
          </a:xfr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36C1362-DA69-1044-84FE-6FE103EEBB72}"/>
              </a:ext>
            </a:extLst>
          </p:cNvPr>
          <p:cNvGrpSpPr/>
          <p:nvPr/>
        </p:nvGrpSpPr>
        <p:grpSpPr>
          <a:xfrm>
            <a:off x="385605" y="1630017"/>
            <a:ext cx="11417613" cy="4635260"/>
            <a:chOff x="385605" y="1630017"/>
            <a:chExt cx="11417613" cy="4635260"/>
          </a:xfrm>
        </p:grpSpPr>
        <p:graphicFrame>
          <p:nvGraphicFramePr>
            <p:cNvPr id="5" name="Espaço Reservado para Conteúdo 8">
              <a:extLst>
                <a:ext uri="{FF2B5EF4-FFF2-40B4-BE49-F238E27FC236}">
                  <a16:creationId xmlns:a16="http://schemas.microsoft.com/office/drawing/2014/main" id="{E4574246-8D45-D541-B5A5-D6F3D7EF897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64408223"/>
                </p:ext>
              </p:extLst>
            </p:nvPr>
          </p:nvGraphicFramePr>
          <p:xfrm>
            <a:off x="385605" y="1630017"/>
            <a:ext cx="11417613" cy="4635260"/>
          </p:xfrm>
          <a:graphic>
            <a:graphicData uri="http://schemas.openxmlformats.org/drawingml/2006/table">
              <a:tbl>
                <a:tblPr firstRow="1" bandRow="1">
                  <a:tableStyleId>{69012ECD-51FC-41F1-AA8D-1B2483CD663E}</a:tableStyleId>
                </a:tblPr>
                <a:tblGrid>
                  <a:gridCol w="2247785">
                    <a:extLst>
                      <a:ext uri="{9D8B030D-6E8A-4147-A177-3AD203B41FA5}">
                        <a16:colId xmlns:a16="http://schemas.microsoft.com/office/drawing/2014/main" val="3912546674"/>
                      </a:ext>
                    </a:extLst>
                  </a:gridCol>
                  <a:gridCol w="1997393">
                    <a:extLst>
                      <a:ext uri="{9D8B030D-6E8A-4147-A177-3AD203B41FA5}">
                        <a16:colId xmlns:a16="http://schemas.microsoft.com/office/drawing/2014/main" val="3459056639"/>
                      </a:ext>
                    </a:extLst>
                  </a:gridCol>
                  <a:gridCol w="2247785">
                    <a:extLst>
                      <a:ext uri="{9D8B030D-6E8A-4147-A177-3AD203B41FA5}">
                        <a16:colId xmlns:a16="http://schemas.microsoft.com/office/drawing/2014/main" val="4233878087"/>
                      </a:ext>
                    </a:extLst>
                  </a:gridCol>
                  <a:gridCol w="1739323">
                    <a:extLst>
                      <a:ext uri="{9D8B030D-6E8A-4147-A177-3AD203B41FA5}">
                        <a16:colId xmlns:a16="http://schemas.microsoft.com/office/drawing/2014/main" val="1993557007"/>
                      </a:ext>
                    </a:extLst>
                  </a:gridCol>
                  <a:gridCol w="3185327">
                    <a:extLst>
                      <a:ext uri="{9D8B030D-6E8A-4147-A177-3AD203B41FA5}">
                        <a16:colId xmlns:a16="http://schemas.microsoft.com/office/drawing/2014/main" val="1956170971"/>
                      </a:ext>
                    </a:extLst>
                  </a:gridCol>
                </a:tblGrid>
                <a:tr h="625460">
                  <a:tc>
                    <a:txBody>
                      <a:bodyPr/>
                      <a:lstStyle/>
                      <a:p>
                        <a:r>
                          <a:rPr lang="pt-BR" sz="1400" dirty="0"/>
                          <a:t>Variável resposta (</a:t>
                        </a:r>
                        <a:r>
                          <a:rPr lang="pt-BR" sz="1400" dirty="0" err="1"/>
                          <a:t>Y</a:t>
                        </a:r>
                        <a:r>
                          <a:rPr lang="pt-BR" sz="1400" dirty="0"/>
                          <a:t>)</a:t>
                        </a:r>
                      </a:p>
                    </a:txBody>
                    <a:tcPr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pt-BR" sz="1400" dirty="0"/>
                          <a:t>Tipo de dispersão</a:t>
                        </a:r>
                      </a:p>
                    </a:txBody>
                    <a:tcPr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pt-BR" sz="1400" dirty="0"/>
                          <a:t>Variável explicativa (X</a:t>
                        </a:r>
                        <a:r>
                          <a:rPr lang="pt-BR" sz="1400" baseline="-25000" dirty="0"/>
                          <a:t>i</a:t>
                        </a:r>
                        <a:r>
                          <a:rPr lang="pt-BR" sz="1400" dirty="0"/>
                          <a:t>)</a:t>
                        </a:r>
                      </a:p>
                    </a:txBody>
                    <a:tcPr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pt-BR" sz="1400" dirty="0"/>
                          <a:t>Modelo</a:t>
                        </a:r>
                      </a:p>
                    </a:txBody>
                    <a:tcPr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pt-BR" sz="1400" dirty="0"/>
                          <a:t>Função</a:t>
                        </a:r>
                      </a:p>
                    </a:txBody>
                    <a:tcPr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50728921"/>
                    </a:ext>
                  </a:extLst>
                </a:tr>
                <a:tr h="2004900"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pt-BR" sz="3200" b="1" dirty="0"/>
                          <a:t>Binomial</a:t>
                        </a:r>
                      </a:p>
                      <a:p>
                        <a:pPr algn="ctr"/>
                        <a:endParaRPr lang="pt-BR" sz="3200" b="1" dirty="0"/>
                      </a:p>
                      <a:p>
                        <a:pPr algn="ctr"/>
                        <a:endParaRPr lang="pt-BR" sz="3200" b="1" dirty="0"/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sz="1400" dirty="0"/>
                          <a:t>-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pt-BR" sz="1400" dirty="0"/>
                          <a:t>Contínua e/ou categórica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sz="1400" dirty="0"/>
                          <a:t>Binomial </a:t>
                        </a:r>
                      </a:p>
                      <a:p>
                        <a:pPr algn="ctr"/>
                        <a:r>
                          <a:rPr lang="pt-BR" sz="1400" dirty="0"/>
                          <a:t>GLM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pt-BR" sz="1400" dirty="0" err="1">
                            <a:latin typeface="Monaco" pitchFamily="2" charset="77"/>
                          </a:rPr>
                          <a:t>glm</a:t>
                        </a:r>
                        <a:r>
                          <a:rPr lang="pt-BR" sz="1400" dirty="0">
                            <a:latin typeface="Monaco" pitchFamily="2" charset="77"/>
                          </a:rPr>
                          <a:t>(, </a:t>
                        </a:r>
                      </a:p>
                      <a:p>
                        <a:pPr algn="l"/>
                        <a:endParaRPr lang="pt-BR" sz="1400" dirty="0">
                          <a:latin typeface="Monaco" pitchFamily="2" charset="77"/>
                        </a:endParaRPr>
                      </a:p>
                      <a:p>
                        <a:pPr algn="l"/>
                        <a:r>
                          <a:rPr lang="pt-BR" sz="1400" dirty="0" err="1">
                            <a:latin typeface="Monaco" pitchFamily="2" charset="77"/>
                          </a:rPr>
                          <a:t>family</a:t>
                        </a:r>
                        <a:r>
                          <a:rPr lang="pt-BR" sz="1400" dirty="0">
                            <a:latin typeface="Monaco" pitchFamily="2" charset="77"/>
                          </a:rPr>
                          <a:t> = “binomial”)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935988514"/>
                    </a:ext>
                  </a:extLst>
                </a:tr>
                <a:tr h="2004900">
                  <a:tc vMerge="1">
                    <a:txBody>
                      <a:bodyPr/>
                      <a:lstStyle/>
                      <a:p>
                        <a:endParaRPr lang="pt-BR" sz="1000" dirty="0"/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rnd" cmpd="sng" algn="ctr">
                        <a:noFill/>
                        <a:prstDash val="solid"/>
                      </a:lnT>
                      <a:lnB w="9525" cap="rnd" cmpd="sng" algn="ctr">
                        <a:noFill/>
                        <a:prstDash val="soli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sz="1400" dirty="0"/>
                          <a:t>Com superdispersão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 vMerge="1">
                    <a:txBody>
                      <a:bodyPr/>
                      <a:lstStyle/>
                      <a:p>
                        <a:endParaRPr lang="pt-BR" sz="1400" dirty="0"/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sz="1400" dirty="0" err="1"/>
                          <a:t>Quasi</a:t>
                        </a:r>
                        <a:r>
                          <a:rPr lang="pt-BR" sz="1400" dirty="0"/>
                          <a:t>-binomial </a:t>
                        </a:r>
                      </a:p>
                      <a:p>
                        <a:pPr algn="ctr"/>
                        <a:r>
                          <a:rPr lang="pt-BR" sz="1400" dirty="0"/>
                          <a:t>GLM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pt-BR" sz="1400" dirty="0" err="1">
                            <a:latin typeface="Monaco" pitchFamily="2" charset="77"/>
                          </a:rPr>
                          <a:t>glm</a:t>
                        </a:r>
                        <a:r>
                          <a:rPr lang="pt-BR" sz="1400" dirty="0">
                            <a:latin typeface="Monaco" pitchFamily="2" charset="77"/>
                          </a:rPr>
                          <a:t>(, </a:t>
                        </a:r>
                      </a:p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pt-BR" sz="1400" dirty="0">
                          <a:latin typeface="Monaco" pitchFamily="2" charset="77"/>
                        </a:endParaRPr>
                      </a:p>
                      <a:p>
                        <a:pPr marL="0" marR="0" lvl="0" indent="0" algn="l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pt-BR" sz="1400" dirty="0" err="1">
                            <a:latin typeface="Monaco" pitchFamily="2" charset="77"/>
                          </a:rPr>
                          <a:t>family</a:t>
                        </a:r>
                        <a:r>
                          <a:rPr lang="pt-BR" sz="1400" dirty="0">
                            <a:latin typeface="Monaco" pitchFamily="2" charset="77"/>
                          </a:rPr>
                          <a:t> = “</a:t>
                        </a:r>
                        <a:r>
                          <a:rPr lang="pt-BR" sz="1400" dirty="0" err="1">
                            <a:latin typeface="Monaco" pitchFamily="2" charset="77"/>
                          </a:rPr>
                          <a:t>quasibinomial</a:t>
                        </a:r>
                        <a:r>
                          <a:rPr lang="pt-BR" sz="1400" dirty="0">
                            <a:latin typeface="Monaco" pitchFamily="2" charset="77"/>
                          </a:rPr>
                          <a:t>”)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284308867"/>
                    </a:ext>
                  </a:extLst>
                </a:tr>
              </a:tbl>
            </a:graphicData>
          </a:graphic>
        </p:graphicFrame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16B862DB-52CE-F04F-ACFB-67966F6979E3}"/>
                </a:ext>
              </a:extLst>
            </p:cNvPr>
            <p:cNvSpPr txBox="1"/>
            <p:nvPr/>
          </p:nvSpPr>
          <p:spPr>
            <a:xfrm>
              <a:off x="512466" y="4320790"/>
              <a:ext cx="2019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dicotômica </a:t>
              </a:r>
            </a:p>
            <a:p>
              <a:pPr algn="ctr"/>
              <a:r>
                <a:rPr lang="pt-BR" sz="1600" b="1" dirty="0"/>
                <a:t>ou </a:t>
              </a:r>
            </a:p>
            <a:p>
              <a:pPr algn="ctr"/>
              <a:r>
                <a:rPr lang="pt-BR" sz="1600" b="1" dirty="0"/>
                <a:t>proporção</a:t>
              </a:r>
            </a:p>
          </p:txBody>
        </p:sp>
      </p:grp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BD2DF542-630D-A444-A4BD-354403235F6B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4709AEF-447D-4F4C-8B3C-A665F40F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769" y="1801334"/>
            <a:ext cx="320620" cy="2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70239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Exemplo em </a:t>
            </a:r>
            <a:r>
              <a:rPr lang="pt-BR" b="1" dirty="0" err="1">
                <a:solidFill>
                  <a:srgbClr val="FFC000"/>
                </a:solidFill>
              </a:rPr>
              <a:t>R</a:t>
            </a:r>
            <a:r>
              <a:rPr lang="pt-BR" b="1" dirty="0">
                <a:solidFill>
                  <a:srgbClr val="FFC000"/>
                </a:solidFill>
              </a:rPr>
              <a:t>: </a:t>
            </a:r>
            <a:r>
              <a:rPr lang="pt-BR" b="1" dirty="0">
                <a:solidFill>
                  <a:srgbClr val="92D050"/>
                </a:solidFill>
              </a:rPr>
              <a:t>POISSON</a:t>
            </a:r>
            <a:endParaRPr lang="pt-BR" dirty="0">
              <a:solidFill>
                <a:srgbClr val="92D050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D9BDEBB-0C1A-F64C-B329-FAAA6916CB1E}"/>
              </a:ext>
            </a:extLst>
          </p:cNvPr>
          <p:cNvGrpSpPr/>
          <p:nvPr/>
        </p:nvGrpSpPr>
        <p:grpSpPr>
          <a:xfrm>
            <a:off x="6641767" y="1811808"/>
            <a:ext cx="4345048" cy="4921031"/>
            <a:chOff x="7105592" y="1811808"/>
            <a:chExt cx="4345048" cy="4921031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38F313-7EF1-4047-87F2-C149C0A92B74}"/>
                </a:ext>
              </a:extLst>
            </p:cNvPr>
            <p:cNvSpPr txBox="1"/>
            <p:nvPr/>
          </p:nvSpPr>
          <p:spPr>
            <a:xfrm>
              <a:off x="7105592" y="1811808"/>
              <a:ext cx="43450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latin typeface="Monaco" pitchFamily="2" charset="77"/>
                </a:rPr>
                <a:t>summary</a:t>
              </a:r>
              <a:r>
                <a:rPr lang="pt-BR" sz="1400" dirty="0">
                  <a:latin typeface="Monaco" pitchFamily="2" charset="77"/>
                </a:rPr>
                <a:t>(Modelo3)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1DA5327-46FE-B047-8467-421FBD21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4617" y="2160679"/>
              <a:ext cx="4266998" cy="4572160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C65D2B1-CB53-D34E-8B06-0FF374A20BE4}"/>
              </a:ext>
            </a:extLst>
          </p:cNvPr>
          <p:cNvGrpSpPr/>
          <p:nvPr/>
        </p:nvGrpSpPr>
        <p:grpSpPr>
          <a:xfrm>
            <a:off x="9019388" y="3216005"/>
            <a:ext cx="2293780" cy="2191275"/>
            <a:chOff x="9468464" y="3164421"/>
            <a:chExt cx="2293780" cy="219127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0E285D-8A3A-E447-98E6-B931A99E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6035" y="3518342"/>
              <a:ext cx="2165732" cy="18373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06C9BEC-5B92-AB4B-BF2F-E8DC6CCF3CE5}"/>
                </a:ext>
              </a:extLst>
            </p:cNvPr>
            <p:cNvSpPr txBox="1"/>
            <p:nvPr/>
          </p:nvSpPr>
          <p:spPr>
            <a:xfrm>
              <a:off x="9468464" y="3164421"/>
              <a:ext cx="22937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/>
                  </a:solidFill>
                  <a:latin typeface="Monaco" pitchFamily="2" charset="77"/>
                </a:rPr>
                <a:t>plot</a:t>
              </a:r>
              <a:r>
                <a:rPr lang="pt-BR" sz="1400" dirty="0">
                  <a:solidFill>
                    <a:schemeClr val="bg1"/>
                  </a:solidFill>
                  <a:latin typeface="Monaco" pitchFamily="2" charset="77"/>
                </a:rPr>
                <a:t>(Modelo3)</a:t>
              </a:r>
            </a:p>
          </p:txBody>
        </p:sp>
      </p:grp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731F3AA3-A455-F14B-843F-F8A00147280B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F6132E-C798-CD4B-9802-6D614413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377" y="336428"/>
            <a:ext cx="1723478" cy="1171548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1958A8E-7058-3D43-B287-62D7F1FD3743}"/>
              </a:ext>
            </a:extLst>
          </p:cNvPr>
          <p:cNvCxnSpPr>
            <a:cxnSpLocks/>
          </p:cNvCxnSpPr>
          <p:nvPr/>
        </p:nvCxnSpPr>
        <p:spPr>
          <a:xfrm>
            <a:off x="6546574" y="907775"/>
            <a:ext cx="16035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756D03C-AD10-2E42-A7E3-C50012C1F0AE}"/>
              </a:ext>
            </a:extLst>
          </p:cNvPr>
          <p:cNvGrpSpPr/>
          <p:nvPr/>
        </p:nvGrpSpPr>
        <p:grpSpPr>
          <a:xfrm>
            <a:off x="551476" y="1866415"/>
            <a:ext cx="6227763" cy="4778231"/>
            <a:chOff x="551476" y="1866415"/>
            <a:chExt cx="6227763" cy="4778231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23F42F7-76E3-4C49-91EC-4CE6776CED97}"/>
                </a:ext>
              </a:extLst>
            </p:cNvPr>
            <p:cNvSpPr txBox="1"/>
            <p:nvPr/>
          </p:nvSpPr>
          <p:spPr>
            <a:xfrm>
              <a:off x="551476" y="1866415"/>
              <a:ext cx="6227763" cy="47782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Monaco" pitchFamily="2" charset="77"/>
                </a:rPr>
                <a:t># Regressão linear</a:t>
              </a:r>
            </a:p>
            <a:p>
              <a:r>
                <a:rPr lang="pt-BR" sz="1050" dirty="0">
                  <a:latin typeface="Monaco" pitchFamily="2" charset="77"/>
                </a:rPr>
                <a:t># pacote: lme4</a:t>
              </a:r>
            </a:p>
            <a:p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Modelo3 &lt;- </a:t>
              </a:r>
              <a:r>
                <a:rPr lang="pt-BR" sz="1050" dirty="0" err="1">
                  <a:latin typeface="Monaco" pitchFamily="2" charset="77"/>
                </a:rPr>
                <a:t>glmer</a:t>
              </a:r>
              <a:r>
                <a:rPr lang="pt-BR" sz="1050" dirty="0">
                  <a:latin typeface="Monaco" pitchFamily="2" charset="77"/>
                </a:rPr>
                <a:t>(thl_db_pl3 ~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gender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age_categorical</a:t>
              </a:r>
              <a:r>
                <a:rPr lang="pt-BR" sz="1050" dirty="0">
                  <a:latin typeface="Monaco" pitchFamily="2" charset="77"/>
                </a:rPr>
                <a:t>            # </a:t>
              </a:r>
              <a:r>
                <a:rPr lang="pt-BR" sz="1050" dirty="0" err="1">
                  <a:latin typeface="Monaco" pitchFamily="2" charset="77"/>
                </a:rPr>
                <a:t>youth</a:t>
              </a:r>
              <a:r>
                <a:rPr lang="pt-BR" sz="1050" dirty="0">
                  <a:latin typeface="Monaco" pitchFamily="2" charset="77"/>
                </a:rPr>
                <a:t> versus </a:t>
              </a:r>
              <a:r>
                <a:rPr lang="pt-BR" sz="1050" dirty="0" err="1">
                  <a:latin typeface="Monaco" pitchFamily="2" charset="77"/>
                </a:rPr>
                <a:t>adults</a:t>
              </a:r>
              <a:r>
                <a:rPr lang="pt-BR" sz="1050" dirty="0">
                  <a:latin typeface="Monaco" pitchFamily="2" charset="77"/>
                </a:rPr>
                <a:t> 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pssi_sum_new</a:t>
              </a:r>
              <a:r>
                <a:rPr lang="pt-BR" sz="1050" dirty="0">
                  <a:latin typeface="Monaco" pitchFamily="2" charset="77"/>
                </a:rPr>
                <a:t>)        # PTSD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phq_sum</a:t>
              </a:r>
              <a:r>
                <a:rPr lang="pt-BR" sz="1050" dirty="0">
                  <a:latin typeface="Monaco" pitchFamily="2" charset="77"/>
                </a:rPr>
                <a:t>)             # </a:t>
              </a:r>
              <a:r>
                <a:rPr lang="pt-BR" sz="1050" dirty="0" err="1">
                  <a:latin typeface="Monaco" pitchFamily="2" charset="77"/>
                </a:rPr>
                <a:t>depression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svq_sum</a:t>
              </a:r>
              <a:r>
                <a:rPr lang="pt-BR" sz="1050" dirty="0">
                  <a:latin typeface="Monaco" pitchFamily="2" charset="77"/>
                </a:rPr>
                <a:t>)             # </a:t>
              </a:r>
              <a:r>
                <a:rPr lang="pt-BR" sz="1050" dirty="0" err="1">
                  <a:latin typeface="Monaco" pitchFamily="2" charset="77"/>
                </a:rPr>
                <a:t>shame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deaths</a:t>
              </a:r>
              <a:r>
                <a:rPr lang="pt-BR" sz="1050" dirty="0">
                  <a:latin typeface="Monaco" pitchFamily="2" charset="77"/>
                </a:rPr>
                <a:t>)              # </a:t>
              </a:r>
              <a:r>
                <a:rPr lang="pt-BR" sz="1050" dirty="0" err="1">
                  <a:latin typeface="Monaco" pitchFamily="2" charset="77"/>
                </a:rPr>
                <a:t>deaths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family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members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death_of_father_before18   # </a:t>
              </a:r>
              <a:r>
                <a:rPr lang="pt-BR" sz="1050" dirty="0" err="1">
                  <a:latin typeface="Monaco" pitchFamily="2" charset="77"/>
                </a:rPr>
                <a:t>father</a:t>
              </a:r>
              <a:r>
                <a:rPr lang="pt-BR" sz="1050" dirty="0">
                  <a:latin typeface="Monaco" pitchFamily="2" charset="77"/>
                </a:rPr>
                <a:t>/</a:t>
              </a:r>
              <a:r>
                <a:rPr lang="pt-BR" sz="1050" dirty="0" err="1">
                  <a:latin typeface="Monaco" pitchFamily="2" charset="77"/>
                </a:rPr>
                <a:t>mother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death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death_of_mother_before18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thl_tpi_plv</a:t>
              </a:r>
              <a:r>
                <a:rPr lang="pt-BR" sz="1050" dirty="0">
                  <a:latin typeface="Monaco" pitchFamily="2" charset="77"/>
                </a:rPr>
                <a:t>)         # </a:t>
              </a:r>
              <a:r>
                <a:rPr lang="pt-BR" sz="1050" dirty="0" err="1">
                  <a:latin typeface="Monaco" pitchFamily="2" charset="77"/>
                </a:rPr>
                <a:t>lifetime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physical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threats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thl_tsi_plv</a:t>
              </a:r>
              <a:r>
                <a:rPr lang="pt-BR" sz="1050" dirty="0">
                  <a:latin typeface="Monaco" pitchFamily="2" charset="77"/>
                </a:rPr>
                <a:t>)         # </a:t>
              </a:r>
              <a:r>
                <a:rPr lang="pt-BR" sz="1050" dirty="0" err="1">
                  <a:latin typeface="Monaco" pitchFamily="2" charset="77"/>
                </a:rPr>
                <a:t>lifetime</a:t>
              </a:r>
              <a:r>
                <a:rPr lang="pt-BR" sz="1050" dirty="0">
                  <a:latin typeface="Monaco" pitchFamily="2" charset="77"/>
                </a:rPr>
                <a:t> social </a:t>
              </a:r>
              <a:r>
                <a:rPr lang="pt-BR" sz="1050" dirty="0" err="1">
                  <a:latin typeface="Monaco" pitchFamily="2" charset="77"/>
                </a:rPr>
                <a:t>threats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gd_sum</a:t>
              </a:r>
              <a:r>
                <a:rPr lang="pt-BR" sz="1050" dirty="0">
                  <a:latin typeface="Monaco" pitchFamily="2" charset="77"/>
                </a:rPr>
                <a:t>)              # general </a:t>
              </a:r>
              <a:r>
                <a:rPr lang="pt-BR" sz="1050" dirty="0" err="1">
                  <a:latin typeface="Monaco" pitchFamily="2" charset="77"/>
                </a:rPr>
                <a:t>disapproval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irma_sum</a:t>
              </a:r>
              <a:r>
                <a:rPr lang="pt-BR" sz="1050" dirty="0">
                  <a:latin typeface="Monaco" pitchFamily="2" charset="77"/>
                </a:rPr>
                <a:t>)            # rape </a:t>
              </a:r>
              <a:r>
                <a:rPr lang="pt-BR" sz="1050" dirty="0" err="1">
                  <a:latin typeface="Monaco" pitchFamily="2" charset="77"/>
                </a:rPr>
                <a:t>myth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atss_sum</a:t>
              </a:r>
              <a:r>
                <a:rPr lang="pt-BR" sz="1050" dirty="0">
                  <a:latin typeface="Monaco" pitchFamily="2" charset="77"/>
                </a:rPr>
                <a:t>)            # </a:t>
              </a:r>
              <a:r>
                <a:rPr lang="pt-BR" sz="1050" dirty="0" err="1">
                  <a:latin typeface="Monaco" pitchFamily="2" charset="77"/>
                </a:rPr>
                <a:t>stigmatization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sors_sum</a:t>
              </a:r>
              <a:r>
                <a:rPr lang="pt-BR" sz="1050" dirty="0">
                  <a:latin typeface="Monaco" pitchFamily="2" charset="77"/>
                </a:rPr>
                <a:t>)            # </a:t>
              </a:r>
              <a:r>
                <a:rPr lang="pt-BR" sz="1050" dirty="0" err="1">
                  <a:latin typeface="Monaco" pitchFamily="2" charset="77"/>
                </a:rPr>
                <a:t>readiness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to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reconcile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educ_scho</a:t>
              </a:r>
              <a:r>
                <a:rPr lang="pt-BR" sz="1050" dirty="0">
                  <a:latin typeface="Monaco" pitchFamily="2" charset="77"/>
                </a:rPr>
                <a:t>)           # </a:t>
              </a:r>
              <a:r>
                <a:rPr lang="pt-BR" sz="1050" dirty="0" err="1">
                  <a:latin typeface="Monaco" pitchFamily="2" charset="77"/>
                </a:rPr>
                <a:t>years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of</a:t>
              </a:r>
              <a:r>
                <a:rPr lang="pt-BR" sz="1050" dirty="0">
                  <a:latin typeface="Monaco" pitchFamily="2" charset="77"/>
                </a:rPr>
                <a:t> formal </a:t>
              </a:r>
              <a:r>
                <a:rPr lang="pt-BR" sz="1050" dirty="0" err="1">
                  <a:latin typeface="Monaco" pitchFamily="2" charset="77"/>
                </a:rPr>
                <a:t>education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scale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finance</a:t>
              </a:r>
              <a:r>
                <a:rPr lang="pt-BR" sz="1050" dirty="0">
                  <a:latin typeface="Monaco" pitchFamily="2" charset="77"/>
                </a:rPr>
                <a:t>)             # self-</a:t>
              </a:r>
              <a:r>
                <a:rPr lang="pt-BR" sz="1050" dirty="0" err="1">
                  <a:latin typeface="Monaco" pitchFamily="2" charset="77"/>
                </a:rPr>
                <a:t>rated</a:t>
              </a:r>
              <a:r>
                <a:rPr lang="pt-BR" sz="1050" dirty="0">
                  <a:latin typeface="Monaco" pitchFamily="2" charset="77"/>
                </a:rPr>
                <a:t> financial status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relationship</a:t>
              </a:r>
              <a:r>
                <a:rPr lang="pt-BR" sz="1050" dirty="0">
                  <a:latin typeface="Monaco" pitchFamily="2" charset="77"/>
                </a:rPr>
                <a:t>               # </a:t>
              </a:r>
              <a:r>
                <a:rPr lang="pt-BR" sz="1050" dirty="0" err="1">
                  <a:latin typeface="Monaco" pitchFamily="2" charset="77"/>
                </a:rPr>
                <a:t>long-term</a:t>
              </a:r>
              <a:r>
                <a:rPr lang="pt-BR" sz="1050" dirty="0">
                  <a:latin typeface="Monaco" pitchFamily="2" charset="77"/>
                </a:rPr>
                <a:t> </a:t>
              </a:r>
              <a:r>
                <a:rPr lang="pt-BR" sz="1050" dirty="0" err="1">
                  <a:latin typeface="Monaco" pitchFamily="2" charset="77"/>
                </a:rPr>
                <a:t>relationship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</a:t>
              </a:r>
              <a:r>
                <a:rPr lang="pt-BR" sz="1050" dirty="0" err="1">
                  <a:latin typeface="Monaco" pitchFamily="2" charset="77"/>
                </a:rPr>
                <a:t>population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                + (1|interviewer)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+ (1|community)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</a:t>
              </a:r>
              <a:r>
                <a:rPr lang="pt-BR" sz="1050" dirty="0">
                  <a:solidFill>
                    <a:srgbClr val="92D050"/>
                  </a:solidFill>
                  <a:latin typeface="Monaco" pitchFamily="2" charset="77"/>
                </a:rPr>
                <a:t>, </a:t>
              </a:r>
              <a:r>
                <a:rPr lang="pt-BR" sz="1050" dirty="0" err="1">
                  <a:solidFill>
                    <a:srgbClr val="92D050"/>
                  </a:solidFill>
                  <a:latin typeface="Monaco" pitchFamily="2" charset="77"/>
                </a:rPr>
                <a:t>family</a:t>
              </a:r>
              <a:r>
                <a:rPr lang="pt-BR" sz="1050" dirty="0">
                  <a:solidFill>
                    <a:srgbClr val="92D050"/>
                  </a:solidFill>
                  <a:latin typeface="Monaco" pitchFamily="2" charset="77"/>
                </a:rPr>
                <a:t> = "</a:t>
              </a:r>
              <a:r>
                <a:rPr lang="pt-BR" sz="1050" dirty="0" err="1">
                  <a:solidFill>
                    <a:srgbClr val="92D050"/>
                  </a:solidFill>
                  <a:latin typeface="Monaco" pitchFamily="2" charset="77"/>
                </a:rPr>
                <a:t>poisson</a:t>
              </a:r>
              <a:r>
                <a:rPr lang="pt-BR" sz="1050" dirty="0">
                  <a:solidFill>
                    <a:srgbClr val="92D050"/>
                  </a:solidFill>
                  <a:latin typeface="Monaco" pitchFamily="2" charset="77"/>
                </a:rPr>
                <a:t>"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, </a:t>
              </a:r>
              <a:r>
                <a:rPr lang="pt-BR" sz="1050" dirty="0" err="1">
                  <a:latin typeface="Monaco" pitchFamily="2" charset="77"/>
                </a:rPr>
                <a:t>control</a:t>
              </a:r>
              <a:r>
                <a:rPr lang="pt-BR" sz="1050" dirty="0">
                  <a:latin typeface="Monaco" pitchFamily="2" charset="77"/>
                </a:rPr>
                <a:t> = </a:t>
              </a:r>
              <a:r>
                <a:rPr lang="pt-BR" sz="1050" dirty="0" err="1">
                  <a:latin typeface="Monaco" pitchFamily="2" charset="77"/>
                </a:rPr>
                <a:t>glmerControl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optimizer</a:t>
              </a:r>
              <a:r>
                <a:rPr lang="pt-BR" sz="1050" dirty="0">
                  <a:latin typeface="Monaco" pitchFamily="2" charset="77"/>
                </a:rPr>
                <a:t> = "</a:t>
              </a:r>
              <a:r>
                <a:rPr lang="pt-BR" sz="1050" dirty="0" err="1">
                  <a:latin typeface="Monaco" pitchFamily="2" charset="77"/>
                </a:rPr>
                <a:t>bobyqa</a:t>
              </a:r>
              <a:r>
                <a:rPr lang="pt-BR" sz="1050" dirty="0">
                  <a:latin typeface="Monaco" pitchFamily="2" charset="77"/>
                </a:rPr>
                <a:t>”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             , </a:t>
              </a:r>
              <a:r>
                <a:rPr lang="pt-BR" sz="1050" dirty="0" err="1">
                  <a:latin typeface="Monaco" pitchFamily="2" charset="77"/>
                </a:rPr>
                <a:t>optCtrl</a:t>
              </a:r>
              <a:r>
                <a:rPr lang="pt-BR" sz="1050" dirty="0">
                  <a:latin typeface="Monaco" pitchFamily="2" charset="77"/>
                </a:rPr>
                <a:t> = </a:t>
              </a:r>
              <a:r>
                <a:rPr lang="pt-BR" sz="1050" dirty="0" err="1">
                  <a:latin typeface="Monaco" pitchFamily="2" charset="77"/>
                </a:rPr>
                <a:t>list</a:t>
              </a:r>
              <a:r>
                <a:rPr lang="pt-BR" sz="1050" dirty="0">
                  <a:latin typeface="Monaco" pitchFamily="2" charset="77"/>
                </a:rPr>
                <a:t>(</a:t>
              </a:r>
              <a:r>
                <a:rPr lang="pt-BR" sz="1050" dirty="0" err="1">
                  <a:latin typeface="Monaco" pitchFamily="2" charset="77"/>
                </a:rPr>
                <a:t>maxfun</a:t>
              </a:r>
              <a:r>
                <a:rPr lang="pt-BR" sz="1050" dirty="0">
                  <a:latin typeface="Monaco" pitchFamily="2" charset="77"/>
                </a:rPr>
                <a:t> = 1e+5))</a:t>
              </a:r>
            </a:p>
            <a:p>
              <a:r>
                <a:rPr lang="pt-BR" sz="1050" dirty="0">
                  <a:latin typeface="Monaco" pitchFamily="2" charset="77"/>
                </a:rPr>
                <a:t>                , data = </a:t>
              </a:r>
              <a:r>
                <a:rPr lang="pt-BR" sz="1050" dirty="0" err="1">
                  <a:latin typeface="Monaco" pitchFamily="2" charset="77"/>
                </a:rPr>
                <a:t>model_data_perpetration</a:t>
              </a:r>
              <a:endParaRPr lang="pt-BR" sz="1050" dirty="0">
                <a:latin typeface="Monaco" pitchFamily="2" charset="77"/>
              </a:endParaRPr>
            </a:p>
            <a:p>
              <a:r>
                <a:rPr lang="pt-BR" sz="1050" dirty="0">
                  <a:latin typeface="Monaco" pitchFamily="2" charset="77"/>
                </a:rPr>
                <a:t>)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736386E-CD68-4D44-87E3-9E86FCCE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2906" y="1912199"/>
              <a:ext cx="320620" cy="248480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4368C9-CEE9-E945-99F8-8744BC7178DF}"/>
              </a:ext>
            </a:extLst>
          </p:cNvPr>
          <p:cNvSpPr txBox="1"/>
          <p:nvPr/>
        </p:nvSpPr>
        <p:spPr>
          <a:xfrm>
            <a:off x="10424000" y="5993856"/>
            <a:ext cx="169455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strike="sngStrike" dirty="0" err="1">
                <a:solidFill>
                  <a:schemeClr val="bg1"/>
                </a:solidFill>
                <a:latin typeface="Monaco" pitchFamily="2" charset="77"/>
              </a:rPr>
              <a:t>name</a:t>
            </a:r>
            <a:r>
              <a:rPr lang="pt-BR" sz="1400" strike="sngStrike" dirty="0" err="1">
                <a:latin typeface="Monaco" pitchFamily="2" charset="77"/>
              </a:rPr>
              <a:t>s</a:t>
            </a:r>
            <a:r>
              <a:rPr lang="pt-BR" sz="1400" strike="sngStrike" dirty="0">
                <a:latin typeface="Monaco" pitchFamily="2" charset="77"/>
              </a:rPr>
              <a:t>(Modelo3)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str</a:t>
            </a:r>
            <a:r>
              <a:rPr lang="pt-BR" sz="1400" dirty="0">
                <a:latin typeface="Monaco" pitchFamily="2" charset="77"/>
              </a:rPr>
              <a:t>(Modelo3)</a:t>
            </a:r>
          </a:p>
          <a:p>
            <a:pPr algn="r"/>
            <a:r>
              <a:rPr lang="pt-BR" sz="1400" dirty="0">
                <a:latin typeface="Monaco" pitchFamily="2" charset="7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156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6EE558BE-67D3-A149-BCC4-79A1BFC42F1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2662721"/>
              </p:ext>
            </p:extLst>
          </p:nvPr>
        </p:nvGraphicFramePr>
        <p:xfrm>
          <a:off x="396627" y="1750061"/>
          <a:ext cx="11431581" cy="4865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50858">
                  <a:extLst>
                    <a:ext uri="{9D8B030D-6E8A-4147-A177-3AD203B41FA5}">
                      <a16:colId xmlns:a16="http://schemas.microsoft.com/office/drawing/2014/main" val="3912546674"/>
                    </a:ext>
                  </a:extLst>
                </a:gridCol>
                <a:gridCol w="2219079">
                  <a:extLst>
                    <a:ext uri="{9D8B030D-6E8A-4147-A177-3AD203B41FA5}">
                      <a16:colId xmlns:a16="http://schemas.microsoft.com/office/drawing/2014/main" val="3789771363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3459056639"/>
                    </a:ext>
                  </a:extLst>
                </a:gridCol>
                <a:gridCol w="2097741">
                  <a:extLst>
                    <a:ext uri="{9D8B030D-6E8A-4147-A177-3AD203B41FA5}">
                      <a16:colId xmlns:a16="http://schemas.microsoft.com/office/drawing/2014/main" val="1993557007"/>
                    </a:ext>
                  </a:extLst>
                </a:gridCol>
                <a:gridCol w="2704797">
                  <a:extLst>
                    <a:ext uri="{9D8B030D-6E8A-4147-A177-3AD203B41FA5}">
                      <a16:colId xmlns:a16="http://schemas.microsoft.com/office/drawing/2014/main" val="1956170971"/>
                    </a:ext>
                  </a:extLst>
                </a:gridCol>
              </a:tblGrid>
              <a:tr h="290636">
                <a:tc>
                  <a:txBody>
                    <a:bodyPr/>
                    <a:lstStyle/>
                    <a:p>
                      <a:r>
                        <a:rPr lang="pt-BR" sz="1400" dirty="0"/>
                        <a:t>Variável resposta (</a:t>
                      </a:r>
                      <a:r>
                        <a:rPr lang="pt-BR" sz="1400" dirty="0" err="1"/>
                        <a:t>Y</a:t>
                      </a:r>
                      <a:r>
                        <a:rPr lang="pt-BR" sz="1400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Tipo de dispersão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Variável explicativa (X</a:t>
                      </a:r>
                      <a:r>
                        <a:rPr lang="pt-BR" sz="1400" baseline="-25000" dirty="0"/>
                        <a:t>i</a:t>
                      </a:r>
                      <a:r>
                        <a:rPr lang="pt-BR" sz="1400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Modelo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Função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8921"/>
                  </a:ext>
                </a:extLst>
              </a:tr>
              <a:tr h="717523">
                <a:tc rowSpan="5">
                  <a:txBody>
                    <a:bodyPr/>
                    <a:lstStyle/>
                    <a:p>
                      <a:pPr algn="ctr"/>
                      <a:r>
                        <a:rPr lang="pt-BR" sz="3000" b="1" dirty="0"/>
                        <a:t>contagem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Contínua e/ou categórica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Poisson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</a:t>
                      </a:r>
                    </a:p>
                    <a:p>
                      <a:pPr algn="l"/>
                      <a:r>
                        <a:rPr lang="pt-BR" sz="1400" dirty="0">
                          <a:latin typeface="Monaco" pitchFamily="2" charset="77"/>
                        </a:rPr>
                        <a:t>,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family</a:t>
                      </a:r>
                      <a:r>
                        <a:rPr lang="pt-BR" sz="1400" dirty="0">
                          <a:latin typeface="Monaco" pitchFamily="2" charset="77"/>
                        </a:rPr>
                        <a:t>=“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poisson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5988514"/>
                  </a:ext>
                </a:extLst>
              </a:tr>
              <a:tr h="71752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Alguma superdispersão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Quasi</a:t>
                      </a:r>
                      <a:r>
                        <a:rPr lang="pt-BR" sz="1400" dirty="0"/>
                        <a:t>-Poisson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latin typeface="Monaco" pitchFamily="2" charset="77"/>
                        </a:rPr>
                        <a:t>glm</a:t>
                      </a:r>
                      <a:r>
                        <a:rPr lang="pt-BR" sz="1400" dirty="0">
                          <a:latin typeface="Monaco" pitchFamily="2" charset="77"/>
                        </a:rPr>
                        <a:t>(</a:t>
                      </a:r>
                    </a:p>
                    <a:p>
                      <a:pPr algn="l"/>
                      <a:r>
                        <a:rPr lang="pt-BR" sz="1400" dirty="0">
                          <a:latin typeface="Monaco" pitchFamily="2" charset="77"/>
                        </a:rPr>
                        <a:t>,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family</a:t>
                      </a:r>
                      <a:r>
                        <a:rPr lang="pt-BR" sz="1400" dirty="0">
                          <a:latin typeface="Monaco" pitchFamily="2" charset="77"/>
                        </a:rPr>
                        <a:t>=“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quasipoisson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47690"/>
                  </a:ext>
                </a:extLst>
              </a:tr>
              <a:tr h="717523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Muita superdispersão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Binomial negativo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Monaco" pitchFamily="2" charset="77"/>
                        </a:rPr>
                        <a:t>MASS::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glm.nb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0271"/>
                  </a:ext>
                </a:extLst>
              </a:tr>
              <a:tr h="1046290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 muitos zeros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Poisson </a:t>
                      </a:r>
                      <a:r>
                        <a:rPr lang="pt-BR" sz="1400" dirty="0" err="1"/>
                        <a:t>c</a:t>
                      </a:r>
                      <a:r>
                        <a:rPr lang="pt-BR" sz="1400" dirty="0"/>
                        <a:t>/ muitos zeros (ZIP)</a:t>
                      </a:r>
                    </a:p>
                    <a:p>
                      <a:pPr algn="ctr"/>
                      <a:endParaRPr lang="pt-BR" sz="1000" dirty="0"/>
                    </a:p>
                    <a:p>
                      <a:pPr algn="ctr"/>
                      <a:r>
                        <a:rPr lang="pt-BR" sz="1400" dirty="0"/>
                        <a:t>Poisson ajustado </a:t>
                      </a:r>
                      <a:r>
                        <a:rPr lang="pt-BR" sz="1400" dirty="0" err="1"/>
                        <a:t>p</a:t>
                      </a:r>
                      <a:r>
                        <a:rPr lang="pt-BR" sz="1400" dirty="0"/>
                        <a:t>/ muitos zeros (ZAP)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pscl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zeroinfl</a:t>
                      </a:r>
                      <a:r>
                        <a:rPr lang="pt-BR" sz="1400" dirty="0">
                          <a:latin typeface="Monaco" pitchFamily="2" charset="77"/>
                        </a:rPr>
                        <a:t>(,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dist</a:t>
                      </a:r>
                      <a:r>
                        <a:rPr lang="pt-BR" sz="1400" dirty="0">
                          <a:latin typeface="Monaco" pitchFamily="2" charset="77"/>
                        </a:rPr>
                        <a:t>=“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poisson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Monaco" pitchFamily="2" charset="77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pscl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hurdle</a:t>
                      </a:r>
                      <a:r>
                        <a:rPr lang="pt-BR" sz="1400" dirty="0">
                          <a:latin typeface="Monaco" pitchFamily="2" charset="77"/>
                        </a:rPr>
                        <a:t>(,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dist</a:t>
                      </a:r>
                      <a:r>
                        <a:rPr lang="pt-BR" sz="1400" dirty="0">
                          <a:latin typeface="Monaco" pitchFamily="2" charset="77"/>
                        </a:rPr>
                        <a:t>=“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poisson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4308867"/>
                  </a:ext>
                </a:extLst>
              </a:tr>
              <a:tr h="1249735"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 muitos zeros </a:t>
                      </a:r>
                    </a:p>
                    <a:p>
                      <a:pPr algn="ctr"/>
                      <a:r>
                        <a:rPr lang="pt-BR" sz="1400" dirty="0"/>
                        <a:t>Com superdispersão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Binomial negativo </a:t>
                      </a:r>
                      <a:r>
                        <a:rPr lang="pt-BR" sz="1400" dirty="0" err="1"/>
                        <a:t>c</a:t>
                      </a:r>
                      <a:r>
                        <a:rPr lang="pt-BR" sz="1400" dirty="0"/>
                        <a:t>/ muitos zeros (ZINB)</a:t>
                      </a:r>
                    </a:p>
                    <a:p>
                      <a:pPr algn="ctr"/>
                      <a:endParaRPr lang="pt-BR" sz="1000" dirty="0"/>
                    </a:p>
                    <a:p>
                      <a:pPr algn="ctr"/>
                      <a:r>
                        <a:rPr lang="pt-BR" sz="1400" dirty="0"/>
                        <a:t>Binomial negativo ajustado </a:t>
                      </a:r>
                      <a:r>
                        <a:rPr lang="pt-BR" sz="1400" dirty="0" err="1"/>
                        <a:t>p</a:t>
                      </a:r>
                      <a:r>
                        <a:rPr lang="pt-BR" sz="1400" dirty="0"/>
                        <a:t>/ muitos zeros (ZANB)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pscl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zeroinfl</a:t>
                      </a:r>
                      <a:r>
                        <a:rPr lang="pt-BR" sz="1400" dirty="0">
                          <a:latin typeface="Monaco" pitchFamily="2" charset="77"/>
                        </a:rPr>
                        <a:t>(,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dist</a:t>
                      </a:r>
                      <a:r>
                        <a:rPr lang="pt-BR" sz="1400" dirty="0">
                          <a:latin typeface="Monaco" pitchFamily="2" charset="77"/>
                        </a:rPr>
                        <a:t>=“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negbin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Monaco" pitchFamily="2" charset="77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pscl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hurdle</a:t>
                      </a:r>
                      <a:r>
                        <a:rPr lang="pt-BR" sz="1400" dirty="0">
                          <a:latin typeface="Monaco" pitchFamily="2" charset="77"/>
                        </a:rPr>
                        <a:t>(,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dist</a:t>
                      </a:r>
                      <a:r>
                        <a:rPr lang="pt-BR" sz="1400" dirty="0">
                          <a:latin typeface="Monaco" pitchFamily="2" charset="77"/>
                        </a:rPr>
                        <a:t>=“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negbin</a:t>
                      </a:r>
                      <a:r>
                        <a:rPr lang="pt-BR" sz="1400" dirty="0">
                          <a:latin typeface="Monaco" pitchFamily="2" charset="7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3848091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31E4837B-B43F-234A-ACEA-B75D10D2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Distribuição Poisson</a:t>
            </a:r>
            <a:endParaRPr lang="pt-BR" dirty="0"/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28BEC5F6-2430-EC4B-9754-B61896510E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6841"/>
          <a:stretch/>
        </p:blipFill>
        <p:spPr>
          <a:xfrm>
            <a:off x="6112417" y="228600"/>
            <a:ext cx="1851081" cy="1280833"/>
          </a:xfrm>
        </p:spPr>
      </p:pic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FDF80BFB-3BE6-1947-BFDF-CE536EDD3237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AA1F00-4EF4-1649-99DF-CF619E84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191" y="1776565"/>
            <a:ext cx="320620" cy="2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OUTROS Exemplos de modelos</a:t>
            </a:r>
            <a:endParaRPr lang="pt-BR" dirty="0">
              <a:solidFill>
                <a:srgbClr val="92D05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42B0D5-D4E8-384F-A3F3-80C69E36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015406"/>
            <a:ext cx="5776223" cy="3618619"/>
          </a:xfrm>
        </p:spPr>
        <p:txBody>
          <a:bodyPr anchor="ctr">
            <a:normAutofit/>
          </a:bodyPr>
          <a:lstStyle/>
          <a:p>
            <a:r>
              <a:rPr lang="pt-BR" sz="2000" dirty="0"/>
              <a:t>Com muitos zeros</a:t>
            </a:r>
          </a:p>
          <a:p>
            <a:r>
              <a:rPr lang="pt-BR" sz="2000" dirty="0"/>
              <a:t>Com efeitos não lineares </a:t>
            </a:r>
          </a:p>
          <a:p>
            <a:r>
              <a:rPr lang="pt-BR" sz="2000" dirty="0"/>
              <a:t>Com dados dispersos</a:t>
            </a:r>
          </a:p>
          <a:p>
            <a:r>
              <a:rPr lang="pt-BR" sz="2000" dirty="0"/>
              <a:t>Com medidas repetidas</a:t>
            </a:r>
          </a:p>
          <a:p>
            <a:pPr marL="0" indent="0">
              <a:buNone/>
            </a:pPr>
            <a:endParaRPr lang="pt-BR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7030A0"/>
                </a:solidFill>
              </a:rPr>
              <a:t>modelos de equações estruturais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7030A0"/>
                </a:solidFill>
              </a:rPr>
              <a:t>bayesiana... (outro mundo)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CCA4F91-804B-7B44-ADA5-6548E729DDD9}"/>
              </a:ext>
            </a:extLst>
          </p:cNvPr>
          <p:cNvGrpSpPr/>
          <p:nvPr/>
        </p:nvGrpSpPr>
        <p:grpSpPr>
          <a:xfrm>
            <a:off x="6622025" y="2015406"/>
            <a:ext cx="4775200" cy="4018729"/>
            <a:chOff x="6622025" y="2015406"/>
            <a:chExt cx="4775200" cy="401872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3A9349B-5CBF-FC4F-B420-54A564D7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2025" y="2015406"/>
              <a:ext cx="4775200" cy="358140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9C4A334-A17B-374F-A92E-744AD385D100}"/>
                </a:ext>
              </a:extLst>
            </p:cNvPr>
            <p:cNvSpPr txBox="1"/>
            <p:nvPr/>
          </p:nvSpPr>
          <p:spPr>
            <a:xfrm>
              <a:off x="8643938" y="5634025"/>
              <a:ext cx="2753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Fonte: 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www.dataversity.net</a:t>
              </a:r>
              <a:r>
                <a:rPr lang="pt-BR" sz="1000" dirty="0"/>
                <a:t>/</a:t>
              </a:r>
            </a:p>
            <a:p>
              <a:pPr algn="r"/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455713E0-4982-394F-8199-19DFECB0686C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</p:spTree>
    <p:extLst>
      <p:ext uri="{BB962C8B-B14F-4D97-AF65-F5344CB8AC3E}">
        <p14:creationId xmlns:p14="http://schemas.microsoft.com/office/powerpoint/2010/main" val="42795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8">
            <a:extLst>
              <a:ext uri="{FF2B5EF4-FFF2-40B4-BE49-F238E27FC236}">
                <a16:creationId xmlns:a16="http://schemas.microsoft.com/office/drawing/2014/main" id="{CBF7F648-60F8-3C41-9589-A1A9363D36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326425"/>
              </p:ext>
            </p:extLst>
          </p:nvPr>
        </p:nvGraphicFramePr>
        <p:xfrm>
          <a:off x="566057" y="1784554"/>
          <a:ext cx="11148675" cy="49025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16225">
                  <a:extLst>
                    <a:ext uri="{9D8B030D-6E8A-4147-A177-3AD203B41FA5}">
                      <a16:colId xmlns:a16="http://schemas.microsoft.com/office/drawing/2014/main" val="3912546674"/>
                    </a:ext>
                  </a:extLst>
                </a:gridCol>
                <a:gridCol w="3716225">
                  <a:extLst>
                    <a:ext uri="{9D8B030D-6E8A-4147-A177-3AD203B41FA5}">
                      <a16:colId xmlns:a16="http://schemas.microsoft.com/office/drawing/2014/main" val="1993557007"/>
                    </a:ext>
                  </a:extLst>
                </a:gridCol>
                <a:gridCol w="3716225">
                  <a:extLst>
                    <a:ext uri="{9D8B030D-6E8A-4147-A177-3AD203B41FA5}">
                      <a16:colId xmlns:a16="http://schemas.microsoft.com/office/drawing/2014/main" val="1956170971"/>
                    </a:ext>
                  </a:extLst>
                </a:gridCol>
              </a:tblGrid>
              <a:tr h="760962">
                <a:tc>
                  <a:txBody>
                    <a:bodyPr/>
                    <a:lstStyle/>
                    <a:p>
                      <a:r>
                        <a:rPr lang="pt-BR" sz="1400" dirty="0"/>
                        <a:t>Problema com a estrutura do GLM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Modelo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Função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8921"/>
                  </a:ext>
                </a:extLst>
              </a:tr>
              <a:tr h="68201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Variâncias diferentes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Mínimos quadrados generalizados</a:t>
                      </a:r>
                    </a:p>
                    <a:p>
                      <a:pPr algn="ctr"/>
                      <a:r>
                        <a:rPr lang="pt-BR" sz="1400" dirty="0"/>
                        <a:t>(GLS)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latin typeface="Monaco" pitchFamily="2" charset="77"/>
                        </a:rPr>
                        <a:t>nlme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gls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5988514"/>
                  </a:ext>
                </a:extLst>
              </a:tr>
              <a:tr h="682018">
                <a:tc rowSpan="2"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Efeitos aleatórios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Modelos mistos lineares generalizados</a:t>
                      </a:r>
                    </a:p>
                    <a:p>
                      <a:pPr algn="ctr"/>
                      <a:r>
                        <a:rPr lang="pt-BR" sz="1400" dirty="0"/>
                        <a:t>(GLMM)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latin typeface="Monaco" pitchFamily="2" charset="77"/>
                        </a:rPr>
                        <a:t>nlme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lme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  <a:p>
                      <a:pPr algn="l"/>
                      <a:r>
                        <a:rPr lang="pt-BR" sz="1400" dirty="0">
                          <a:latin typeface="Monaco" pitchFamily="2" charset="77"/>
                        </a:rPr>
                        <a:t>lme4::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lmer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320501"/>
                  </a:ext>
                </a:extLst>
              </a:tr>
              <a:tr h="682018">
                <a:tc vMerge="1"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Equações de estimativa generalizada</a:t>
                      </a:r>
                    </a:p>
                    <a:p>
                      <a:pPr algn="ctr"/>
                      <a:r>
                        <a:rPr lang="pt-BR" sz="1400" dirty="0"/>
                        <a:t>(GEE)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latin typeface="Monaco" pitchFamily="2" charset="77"/>
                        </a:rPr>
                        <a:t>geepack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gee.glm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47690"/>
                  </a:ext>
                </a:extLst>
              </a:tr>
              <a:tr h="68201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Relações não lineares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Modelos aditivos generalizados</a:t>
                      </a:r>
                    </a:p>
                    <a:p>
                      <a:pPr algn="ctr"/>
                      <a:r>
                        <a:rPr lang="pt-BR" sz="1400" dirty="0"/>
                        <a:t>(GAM)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mgcv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gam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0271"/>
                  </a:ext>
                </a:extLst>
              </a:tr>
              <a:tr h="68201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Efeitos aleatórios e </a:t>
                      </a:r>
                    </a:p>
                    <a:p>
                      <a:pPr algn="ctr"/>
                      <a:r>
                        <a:rPr lang="pt-BR" sz="1400" b="1" dirty="0"/>
                        <a:t>Relações não lineares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Modelos mistos aditivos generalizados</a:t>
                      </a:r>
                    </a:p>
                    <a:p>
                      <a:pPr algn="ctr"/>
                      <a:r>
                        <a:rPr lang="pt-BR" sz="1400" dirty="0"/>
                        <a:t>(GAMM)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Monaco" pitchFamily="2" charset="77"/>
                        </a:rPr>
                        <a:t>mgcv</a:t>
                      </a:r>
                      <a:r>
                        <a:rPr lang="pt-BR" sz="1400" dirty="0">
                          <a:latin typeface="Monaco" pitchFamily="2" charset="77"/>
                        </a:rPr>
                        <a:t>::</a:t>
                      </a:r>
                      <a:r>
                        <a:rPr lang="pt-BR" sz="1400" dirty="0" err="1">
                          <a:latin typeface="Monaco" pitchFamily="2" charset="77"/>
                        </a:rPr>
                        <a:t>gamm</a:t>
                      </a:r>
                      <a:r>
                        <a:rPr lang="pt-BR" sz="1400" dirty="0">
                          <a:latin typeface="Monaco" pitchFamily="2" charset="77"/>
                        </a:rPr>
                        <a:t>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Monaco" pitchFamily="2" charset="77"/>
                        </a:rPr>
                        <a:t>gamm4::gamm4()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4308867"/>
                  </a:ext>
                </a:extLst>
              </a:tr>
              <a:tr h="710065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Muitos zeros nos dados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Modelos que acomodam zeros</a:t>
                      </a:r>
                    </a:p>
                    <a:p>
                      <a:pPr algn="ctr"/>
                      <a:r>
                        <a:rPr lang="pt-BR" sz="1400" dirty="0"/>
                        <a:t>(ZIP, ZAP, ZINB, ZANB)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pscl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::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zinfl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glmmADMB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::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glmmadmb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MCMCglmm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::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MCMCglmm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Monaco" pitchFamily="2" charset="77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7617"/>
                  </a:ext>
                </a:extLst>
              </a:tr>
            </a:tbl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CF6D6875-C957-374D-A375-95F65CF204C3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F2C40CD-5788-8849-89AA-0D5D9088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OUTROS Exemplos de modelos</a:t>
            </a:r>
            <a:endParaRPr lang="pt-BR" dirty="0">
              <a:solidFill>
                <a:srgbClr val="92D05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BEFF3C-9AD9-1F47-972F-6CB17813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815" y="2053125"/>
            <a:ext cx="320620" cy="2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3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B11FE0-26FD-A04C-9B8C-BD5E12B72EBE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560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600" dirty="0"/>
              <a:t>PARTE 1: Análise E VISUALIZAÇÃO de dados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PARTE 2: MODELOS (lineares) ESTATÍSTICOS</a:t>
            </a:r>
            <a:endParaRPr lang="pt-BR" sz="3600" i="1" dirty="0"/>
          </a:p>
        </p:txBody>
      </p:sp>
    </p:spTree>
    <p:extLst>
      <p:ext uri="{BB962C8B-B14F-4D97-AF65-F5344CB8AC3E}">
        <p14:creationId xmlns:p14="http://schemas.microsoft.com/office/powerpoint/2010/main" val="2142839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Tipos de modelos 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b="1" dirty="0">
                <a:solidFill>
                  <a:srgbClr val="FFC000"/>
                </a:solidFill>
              </a:rPr>
              <a:t>tipos de distribuições</a:t>
            </a:r>
            <a:endParaRPr lang="pt-BR" dirty="0"/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2A40F99A-0F57-584C-B24A-0E3696F9F71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0024593"/>
              </p:ext>
            </p:extLst>
          </p:nvPr>
        </p:nvGraphicFramePr>
        <p:xfrm>
          <a:off x="3106412" y="2073220"/>
          <a:ext cx="5976000" cy="453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000">
                  <a:extLst>
                    <a:ext uri="{9D8B030D-6E8A-4147-A177-3AD203B41FA5}">
                      <a16:colId xmlns:a16="http://schemas.microsoft.com/office/drawing/2014/main" val="102858305"/>
                    </a:ext>
                  </a:extLst>
                </a:gridCol>
                <a:gridCol w="2988000">
                  <a:extLst>
                    <a:ext uri="{9D8B030D-6E8A-4147-A177-3AD203B41FA5}">
                      <a16:colId xmlns:a16="http://schemas.microsoft.com/office/drawing/2014/main" val="4257147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Família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Função associativa (link)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24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Variável dependente (</a:t>
                      </a:r>
                      <a:r>
                        <a:rPr lang="pt-BR" sz="1200" b="1" dirty="0"/>
                        <a:t>contínua</a:t>
                      </a:r>
                      <a:r>
                        <a:rPr lang="pt-BR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64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Gaussian</a:t>
                      </a:r>
                      <a:r>
                        <a:rPr lang="pt-BR" sz="1200" dirty="0"/>
                        <a:t> (normal)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identidade / log / </a:t>
                      </a:r>
                      <a:r>
                        <a:rPr lang="pt-BR" sz="1200" baseline="0" dirty="0"/>
                        <a:t>raiz </a:t>
                      </a:r>
                      <a:r>
                        <a:rPr lang="pt-BR" sz="1200" dirty="0"/>
                        <a:t>/ inversa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Gaussian</a:t>
                      </a:r>
                      <a:r>
                        <a:rPr lang="pt-BR" sz="1200" dirty="0"/>
                        <a:t> inversa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identidade / log /</a:t>
                      </a:r>
                      <a:r>
                        <a:rPr lang="pt-BR" sz="1200" baseline="0" dirty="0"/>
                        <a:t> 1➗mu^2 </a:t>
                      </a:r>
                      <a:r>
                        <a:rPr lang="pt-BR" sz="1200" dirty="0"/>
                        <a:t>/ inversa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7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Gama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identidade / log / </a:t>
                      </a:r>
                      <a:r>
                        <a:rPr lang="pt-BR" sz="1200" baseline="0" dirty="0"/>
                        <a:t>recíproca </a:t>
                      </a:r>
                      <a:r>
                        <a:rPr lang="pt-BR" sz="1200" dirty="0"/>
                        <a:t>/ inversa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1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quasi</a:t>
                      </a:r>
                      <a:endParaRPr lang="pt-BR" sz="12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identidade / </a:t>
                      </a:r>
                      <a:r>
                        <a:rPr lang="pt-BR" sz="1200" dirty="0" err="1"/>
                        <a:t>logit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baseline="0" dirty="0" err="1"/>
                        <a:t>probit</a:t>
                      </a:r>
                      <a:r>
                        <a:rPr lang="pt-BR" sz="1200" baseline="0" dirty="0"/>
                        <a:t> </a:t>
                      </a:r>
                      <a:r>
                        <a:rPr lang="pt-BR" sz="1200" dirty="0"/>
                        <a:t>/ </a:t>
                      </a:r>
                      <a:r>
                        <a:rPr lang="pt-BR" sz="1200" dirty="0" err="1"/>
                        <a:t>clog</a:t>
                      </a:r>
                      <a:r>
                        <a:rPr lang="pt-BR" sz="1200" dirty="0"/>
                        <a:t>-log / inversa / poder / </a:t>
                      </a:r>
                      <a:r>
                        <a:rPr lang="pt-BR" sz="1200" baseline="0" dirty="0"/>
                        <a:t>1➗mu^2 / </a:t>
                      </a:r>
                      <a:r>
                        <a:rPr lang="pt-BR" sz="1200" dirty="0"/>
                        <a:t>lambda...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3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Variável dependente (</a:t>
                      </a:r>
                      <a:r>
                        <a:rPr lang="pt-BR" sz="1200" b="1" dirty="0"/>
                        <a:t>discreta</a:t>
                      </a:r>
                      <a:r>
                        <a:rPr lang="pt-BR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56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Poisson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identidade / log /</a:t>
                      </a:r>
                      <a:r>
                        <a:rPr lang="pt-BR" sz="1200" baseline="0" dirty="0"/>
                        <a:t> raiz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6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quasi-poisson</a:t>
                      </a:r>
                      <a:endParaRPr lang="pt-BR" sz="12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identidade / </a:t>
                      </a:r>
                      <a:r>
                        <a:rPr lang="pt-BR" sz="1200" dirty="0" err="1"/>
                        <a:t>logit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probit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clog</a:t>
                      </a:r>
                      <a:r>
                        <a:rPr lang="pt-BR" sz="1200" dirty="0"/>
                        <a:t>-log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8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binomial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logit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probit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cauchit</a:t>
                      </a:r>
                      <a:r>
                        <a:rPr lang="pt-BR" sz="1200" dirty="0"/>
                        <a:t> / log / </a:t>
                      </a:r>
                      <a:r>
                        <a:rPr lang="pt-BR" sz="1200" dirty="0" err="1"/>
                        <a:t>clog</a:t>
                      </a:r>
                      <a:r>
                        <a:rPr lang="pt-BR" sz="1200" dirty="0"/>
                        <a:t>-log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8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err="1"/>
                        <a:t>quasi</a:t>
                      </a:r>
                      <a:r>
                        <a:rPr lang="pt-BR" sz="1200" dirty="0"/>
                        <a:t>-binomial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identidade / </a:t>
                      </a:r>
                      <a:r>
                        <a:rPr lang="pt-BR" sz="1200" dirty="0" err="1"/>
                        <a:t>logit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probit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clog</a:t>
                      </a:r>
                      <a:r>
                        <a:rPr lang="pt-BR" sz="1200" dirty="0"/>
                        <a:t>-log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9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Binomial negativa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identidade / log /</a:t>
                      </a:r>
                      <a:r>
                        <a:rPr lang="pt-BR" sz="1200" baseline="0" dirty="0"/>
                        <a:t> raiz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41691"/>
                  </a:ext>
                </a:extLst>
              </a:tr>
            </a:tbl>
          </a:graphicData>
        </a:graphic>
      </p:graphicFrame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34B69DFA-0185-604D-9BD3-E049C39C7CF4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</p:spTree>
    <p:extLst>
      <p:ext uri="{BB962C8B-B14F-4D97-AF65-F5344CB8AC3E}">
        <p14:creationId xmlns:p14="http://schemas.microsoft.com/office/powerpoint/2010/main" val="2013369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MAIS CONTROLE</a:t>
            </a:r>
            <a:endParaRPr lang="pt-BR" dirty="0">
              <a:solidFill>
                <a:srgbClr val="92D05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42B0D5-D4E8-384F-A3F3-80C69E3603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err="1"/>
              <a:t>Multi-level</a:t>
            </a:r>
            <a:r>
              <a:rPr lang="pt-BR" dirty="0"/>
              <a:t> linear </a:t>
            </a:r>
            <a:r>
              <a:rPr lang="pt-BR" dirty="0" err="1"/>
              <a:t>models</a:t>
            </a:r>
            <a:r>
              <a:rPr lang="pt-BR" dirty="0"/>
              <a:t> (setting </a:t>
            </a:r>
            <a:r>
              <a:rPr lang="pt-BR" dirty="0" err="1"/>
              <a:t>slopes</a:t>
            </a:r>
            <a:r>
              <a:rPr lang="pt-BR" dirty="0"/>
              <a:t>)</a:t>
            </a:r>
          </a:p>
          <a:p>
            <a:r>
              <a:rPr lang="pt-BR" dirty="0" err="1"/>
              <a:t>Nested</a:t>
            </a:r>
            <a:r>
              <a:rPr lang="pt-BR" dirty="0"/>
              <a:t> data: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effects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C1687B-C157-4C4E-9A7A-82B6015164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Adding</a:t>
            </a:r>
            <a:r>
              <a:rPr lang="pt-BR" dirty="0"/>
              <a:t> offset </a:t>
            </a:r>
          </a:p>
          <a:p>
            <a:r>
              <a:rPr lang="pt-BR" dirty="0" err="1"/>
              <a:t>controlling</a:t>
            </a:r>
            <a:r>
              <a:rPr lang="pt-BR" dirty="0"/>
              <a:t> for </a:t>
            </a:r>
            <a:r>
              <a:rPr lang="pt-BR" dirty="0" err="1"/>
              <a:t>convergence</a:t>
            </a:r>
            <a:r>
              <a:rPr lang="pt-BR" dirty="0"/>
              <a:t> </a:t>
            </a:r>
            <a:r>
              <a:rPr lang="pt-BR" dirty="0" err="1"/>
              <a:t>iterations</a:t>
            </a: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847E5B8E-F032-3845-903D-F5B04FF9D903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</p:spTree>
    <p:extLst>
      <p:ext uri="{BB962C8B-B14F-4D97-AF65-F5344CB8AC3E}">
        <p14:creationId xmlns:p14="http://schemas.microsoft.com/office/powerpoint/2010/main" val="188390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8D51E-19A3-3142-A1B3-EC2EFE59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Portanto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1361C-89FF-404C-B725-E0EAA2F5A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1873045"/>
            <a:ext cx="9624911" cy="4557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a preparação e construção de modelos</a:t>
            </a:r>
          </a:p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Reveja sua hipótese de estudo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Verifique os dados que serão usados no modelo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Verifique a distribuição da variável resposta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Defina os efeitos fixos e aleatórios / singulares e interações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Defina as </a:t>
            </a:r>
            <a:r>
              <a:rPr lang="pt-BR" sz="2400" dirty="0" err="1"/>
              <a:t>co-variáveis</a:t>
            </a:r>
            <a:r>
              <a:rPr lang="pt-BR" sz="2400" dirty="0"/>
              <a:t> e outros parâmetros de controle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Mão na massa </a:t>
            </a:r>
            <a:r>
              <a:rPr lang="pt-BR" sz="2400" dirty="0">
                <a:sym typeface="Wingdings" pitchFamily="2" charset="2"/>
              </a:rPr>
              <a:t></a:t>
            </a:r>
            <a:endParaRPr lang="pt-BR" sz="2400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1C4D8CCC-E84C-8C4A-8EBF-6E9250DE418B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</p:spTree>
    <p:extLst>
      <p:ext uri="{BB962C8B-B14F-4D97-AF65-F5344CB8AC3E}">
        <p14:creationId xmlns:p14="http://schemas.microsoft.com/office/powerpoint/2010/main" val="34925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6ACB-EE2C-C94E-B7DC-5CE332AF0A64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pausa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0198-20E6-554F-AE41-187C304B9BB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dirty="0"/>
              <a:t>15 min. </a:t>
            </a:r>
            <a:r>
              <a:rPr lang="pt-BR" dirty="0" err="1"/>
              <a:t>p</a:t>
            </a:r>
            <a:r>
              <a:rPr lang="pt-BR" dirty="0"/>
              <a:t>/ o café</a:t>
            </a:r>
          </a:p>
        </p:txBody>
      </p:sp>
    </p:spTree>
    <p:extLst>
      <p:ext uri="{BB962C8B-B14F-4D97-AF65-F5344CB8AC3E}">
        <p14:creationId xmlns:p14="http://schemas.microsoft.com/office/powerpoint/2010/main" val="63292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65058FA-F6C0-3340-90E5-2BF412E7F146}"/>
              </a:ext>
            </a:extLst>
          </p:cNvPr>
          <p:cNvGrpSpPr/>
          <p:nvPr/>
        </p:nvGrpSpPr>
        <p:grpSpPr>
          <a:xfrm>
            <a:off x="95957" y="2207491"/>
            <a:ext cx="3921114" cy="2227050"/>
            <a:chOff x="1273936" y="1457512"/>
            <a:chExt cx="3921114" cy="222705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ABEEC98-7CAA-A44F-98FA-495A96628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3936" y="1457512"/>
              <a:ext cx="3921114" cy="2207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DBB3477-BF8D-5144-91B8-878D7F05805F}"/>
                </a:ext>
              </a:extLst>
            </p:cNvPr>
            <p:cNvSpPr txBox="1"/>
            <p:nvPr/>
          </p:nvSpPr>
          <p:spPr>
            <a:xfrm>
              <a:off x="2041230" y="3438341"/>
              <a:ext cx="31538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Fonte:  </a:t>
              </a:r>
              <a:r>
                <a:rPr lang="pt-BR" sz="1000" dirty="0" err="1"/>
                <a:t>https</a:t>
              </a:r>
              <a:r>
                <a:rPr lang="pt-BR" sz="1000" dirty="0"/>
                <a:t>://d22r54gnmuhwmk.cloudfront.net</a:t>
              </a:r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573EA44-2230-BA4A-8664-5CF0C8F48B1E}"/>
              </a:ext>
            </a:extLst>
          </p:cNvPr>
          <p:cNvGrpSpPr/>
          <p:nvPr/>
        </p:nvGrpSpPr>
        <p:grpSpPr>
          <a:xfrm>
            <a:off x="4149839" y="2203733"/>
            <a:ext cx="3921116" cy="2305650"/>
            <a:chOff x="2230288" y="3872349"/>
            <a:chExt cx="3921116" cy="230565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53822BF4-EA0D-5E4C-AF4F-C080F1FDF1A2}"/>
                </a:ext>
              </a:extLst>
            </p:cNvPr>
            <p:cNvGrpSpPr/>
            <p:nvPr/>
          </p:nvGrpSpPr>
          <p:grpSpPr>
            <a:xfrm>
              <a:off x="2230288" y="3872349"/>
              <a:ext cx="3921116" cy="2305650"/>
              <a:chOff x="2230288" y="3872349"/>
              <a:chExt cx="3921116" cy="2305650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1E6E9A06-08E7-884C-AD56-0E2F9EE460C9}"/>
                  </a:ext>
                </a:extLst>
              </p:cNvPr>
              <p:cNvSpPr/>
              <p:nvPr/>
            </p:nvSpPr>
            <p:spPr>
              <a:xfrm>
                <a:off x="2230288" y="3872349"/>
                <a:ext cx="3921116" cy="22796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5CD76D8B-C384-754F-BDE2-4C8EB9D8F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6846" y="3891999"/>
                <a:ext cx="3048000" cy="2286000"/>
              </a:xfrm>
              <a:prstGeom prst="rect">
                <a:avLst/>
              </a:prstGeom>
            </p:spPr>
          </p:pic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7C5DCAA-309B-DE47-9CCB-639D315E935D}"/>
                </a:ext>
              </a:extLst>
            </p:cNvPr>
            <p:cNvSpPr txBox="1"/>
            <p:nvPr/>
          </p:nvSpPr>
          <p:spPr>
            <a:xfrm>
              <a:off x="3199337" y="5925380"/>
              <a:ext cx="2753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/>
                <a:t>Fonte: 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i.ytimg.com</a:t>
              </a:r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A6CF90F-3DA9-DC43-A9F2-A758D4458CC9}"/>
              </a:ext>
            </a:extLst>
          </p:cNvPr>
          <p:cNvGrpSpPr/>
          <p:nvPr/>
        </p:nvGrpSpPr>
        <p:grpSpPr>
          <a:xfrm>
            <a:off x="8166748" y="2187841"/>
            <a:ext cx="3921116" cy="2246700"/>
            <a:chOff x="7128690" y="4255149"/>
            <a:chExt cx="3921116" cy="22467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A0A62CF-2341-3949-88A2-76006B13CB33}"/>
                </a:ext>
              </a:extLst>
            </p:cNvPr>
            <p:cNvGrpSpPr/>
            <p:nvPr/>
          </p:nvGrpSpPr>
          <p:grpSpPr>
            <a:xfrm>
              <a:off x="7128690" y="4255149"/>
              <a:ext cx="3921116" cy="2246700"/>
              <a:chOff x="7128690" y="4255149"/>
              <a:chExt cx="3921116" cy="224670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B9C83CAE-B71E-BD43-AC6A-4A650AB1EFB4}"/>
                  </a:ext>
                </a:extLst>
              </p:cNvPr>
              <p:cNvSpPr/>
              <p:nvPr/>
            </p:nvSpPr>
            <p:spPr>
              <a:xfrm>
                <a:off x="7128690" y="4255149"/>
                <a:ext cx="3921116" cy="224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942DE3F7-45AB-324D-91C5-CEA33FF16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2479" y="4274799"/>
                <a:ext cx="3313537" cy="2207400"/>
              </a:xfrm>
              <a:prstGeom prst="rect">
                <a:avLst/>
              </a:prstGeom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0AC49D1-85BB-9F4B-A735-A89F4D8AC920}"/>
                </a:ext>
              </a:extLst>
            </p:cNvPr>
            <p:cNvSpPr txBox="1"/>
            <p:nvPr/>
          </p:nvSpPr>
          <p:spPr>
            <a:xfrm>
              <a:off x="7646504" y="6235978"/>
              <a:ext cx="34009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chemeClr val="bg1"/>
                  </a:solidFill>
                </a:rPr>
                <a:t>Fonte  </a:t>
              </a:r>
              <a:r>
                <a:rPr lang="pt-BR" sz="1000" dirty="0"/>
                <a:t>: 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www.pragmatismopolitico.com.br</a:t>
              </a:r>
              <a:endParaRPr lang="pt-BR" sz="1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7AF40B82-CD6D-CC48-A1D2-108EB9B43377}"/>
              </a:ext>
            </a:extLst>
          </p:cNvPr>
          <p:cNvSpPr/>
          <p:nvPr/>
        </p:nvSpPr>
        <p:spPr>
          <a:xfrm>
            <a:off x="95957" y="2187841"/>
            <a:ext cx="3921114" cy="2321542"/>
          </a:xfrm>
          <a:prstGeom prst="roundRect">
            <a:avLst/>
          </a:prstGeom>
          <a:solidFill>
            <a:srgbClr val="6F6F6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Antes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(iludido)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C478D43F-EEF4-5D4F-98BC-7C804827E103}"/>
              </a:ext>
            </a:extLst>
          </p:cNvPr>
          <p:cNvSpPr/>
          <p:nvPr/>
        </p:nvSpPr>
        <p:spPr>
          <a:xfrm>
            <a:off x="4149841" y="2150420"/>
            <a:ext cx="3921114" cy="2321542"/>
          </a:xfrm>
          <a:prstGeom prst="roundRect">
            <a:avLst/>
          </a:prstGeom>
          <a:solidFill>
            <a:srgbClr val="6F6F6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Durante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(confiante de que dá certo)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5B6E75AF-F94F-9B4F-9EBB-30907E0EA8B4}"/>
              </a:ext>
            </a:extLst>
          </p:cNvPr>
          <p:cNvSpPr/>
          <p:nvPr/>
        </p:nvSpPr>
        <p:spPr>
          <a:xfrm>
            <a:off x="8166748" y="2161793"/>
            <a:ext cx="3921114" cy="2321542"/>
          </a:xfrm>
          <a:prstGeom prst="roundRect">
            <a:avLst/>
          </a:prstGeom>
          <a:solidFill>
            <a:srgbClr val="6F6F6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Depois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(realidade vem a tona)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91B766E7-5F7D-B548-902A-516FA9213128}"/>
              </a:ext>
            </a:extLst>
          </p:cNvPr>
          <p:cNvSpPr/>
          <p:nvPr/>
        </p:nvSpPr>
        <p:spPr>
          <a:xfrm>
            <a:off x="1760951" y="3836504"/>
            <a:ext cx="8666921" cy="1841555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Tenha uma visão crítica !!!</a:t>
            </a:r>
          </a:p>
          <a:p>
            <a:pPr algn="ctr"/>
            <a:endParaRPr lang="pt-BR" sz="2000" dirty="0"/>
          </a:p>
          <a:p>
            <a:pPr algn="ctr"/>
            <a:r>
              <a:rPr lang="pt-BR" sz="2000" dirty="0"/>
              <a:t>Não acredite no que você vê antes de ver os fatos.</a:t>
            </a:r>
          </a:p>
        </p:txBody>
      </p:sp>
    </p:spTree>
    <p:extLst>
      <p:ext uri="{BB962C8B-B14F-4D97-AF65-F5344CB8AC3E}">
        <p14:creationId xmlns:p14="http://schemas.microsoft.com/office/powerpoint/2010/main" val="18268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/>
              <a:t>Suposição 1</a:t>
            </a:r>
          </a:p>
          <a:p>
            <a:pPr marL="0" indent="0">
              <a:buNone/>
            </a:pPr>
            <a:r>
              <a:rPr lang="pt-BR" dirty="0"/>
              <a:t>Resíduos distribuem-se de maneira normal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Suposição 2</a:t>
            </a:r>
          </a:p>
          <a:p>
            <a:pPr marL="0" indent="0">
              <a:buNone/>
            </a:pPr>
            <a:r>
              <a:rPr lang="pt-BR" dirty="0"/>
              <a:t>Resíduos são “homogêneos” (homoscedasticidade)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Suposição 3</a:t>
            </a:r>
          </a:p>
          <a:p>
            <a:pPr marL="0" indent="0">
              <a:buNone/>
            </a:pPr>
            <a:r>
              <a:rPr lang="pt-BR" dirty="0"/>
              <a:t>Preditores são independentes                       (falta de colinearidade)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21DC6D-155D-204D-AF49-635B792B5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554538" cy="312420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/>
              <a:t>Suposição 4</a:t>
            </a:r>
          </a:p>
          <a:p>
            <a:pPr marL="0" indent="0">
              <a:buNone/>
            </a:pPr>
            <a:r>
              <a:rPr lang="pt-BR" dirty="0"/>
              <a:t>Falta de auto correlação temporal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Suposição 5</a:t>
            </a:r>
          </a:p>
          <a:p>
            <a:pPr marL="0" indent="0">
              <a:buNone/>
            </a:pPr>
            <a:r>
              <a:rPr lang="pt-BR" dirty="0"/>
              <a:t>Observações extremas não comprometem      o ajuste do modelo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Suposição 6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Preditores são medidos sem erro</a:t>
            </a:r>
          </a:p>
          <a:p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</p:spTree>
    <p:extLst>
      <p:ext uri="{BB962C8B-B14F-4D97-AF65-F5344CB8AC3E}">
        <p14:creationId xmlns:p14="http://schemas.microsoft.com/office/powerpoint/2010/main" val="16731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5191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080592"/>
            <a:ext cx="6028014" cy="178904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b="1" dirty="0"/>
              <a:t>Suposição 1</a:t>
            </a:r>
          </a:p>
          <a:p>
            <a:pPr marL="0" indent="0">
              <a:buNone/>
            </a:pPr>
            <a:r>
              <a:rPr lang="pt-BR" dirty="0"/>
              <a:t>Resíduos distribuem-se de maneira normal</a:t>
            </a:r>
          </a:p>
          <a:p>
            <a:pPr marL="0" indent="0">
              <a:buNone/>
            </a:pPr>
            <a:r>
              <a:rPr lang="pt-BR" b="1" dirty="0"/>
              <a:t>Suposição 2</a:t>
            </a:r>
          </a:p>
          <a:p>
            <a:pPr marL="0" indent="0">
              <a:buNone/>
            </a:pPr>
            <a:r>
              <a:rPr lang="pt-BR" dirty="0"/>
              <a:t>Resíduos são “homogêneos” (homoscedasticidade)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DF7CDF60-3762-4343-BC14-C63E2B395D93}"/>
              </a:ext>
            </a:extLst>
          </p:cNvPr>
          <p:cNvSpPr/>
          <p:nvPr/>
        </p:nvSpPr>
        <p:spPr>
          <a:xfrm>
            <a:off x="8153514" y="4320207"/>
            <a:ext cx="3337823" cy="2051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Para as distribuições binomial e </a:t>
            </a:r>
            <a:r>
              <a:rPr lang="pt-BR" sz="1400" dirty="0" err="1"/>
              <a:t>Poissopn</a:t>
            </a:r>
            <a:r>
              <a:rPr lang="pt-BR" sz="1400" dirty="0"/>
              <a:t>, certifique-se de que os </a:t>
            </a:r>
            <a:r>
              <a:rPr lang="pt-BR" sz="1400" b="1" dirty="0"/>
              <a:t>resíduos</a:t>
            </a:r>
            <a:r>
              <a:rPr lang="pt-BR" sz="1400" dirty="0"/>
              <a:t> </a:t>
            </a:r>
            <a:r>
              <a:rPr lang="pt-BR" sz="1400" b="1" dirty="0"/>
              <a:t>não estão </a:t>
            </a:r>
            <a:r>
              <a:rPr lang="pt-BR" sz="1400" b="1" dirty="0" err="1"/>
              <a:t>superdispersos</a:t>
            </a:r>
            <a:endParaRPr lang="pt-BR" sz="1400" b="1" dirty="0"/>
          </a:p>
          <a:p>
            <a:pPr algn="ctr"/>
            <a:endParaRPr lang="pt-BR" sz="1400" b="1" dirty="0"/>
          </a:p>
          <a:p>
            <a:pPr algn="ctr"/>
            <a:r>
              <a:rPr lang="pt-BR" sz="1400" b="1" dirty="0" err="1"/>
              <a:t>blmeco</a:t>
            </a:r>
            <a:r>
              <a:rPr lang="pt-BR" sz="1400" b="1" dirty="0"/>
              <a:t>::</a:t>
            </a:r>
            <a:r>
              <a:rPr lang="pt-BR" sz="1400" b="1" dirty="0" err="1"/>
              <a:t>dispersion_glmer</a:t>
            </a:r>
            <a:r>
              <a:rPr lang="pt-BR" sz="1400" b="1" dirty="0"/>
              <a:t>()</a:t>
            </a:r>
          </a:p>
          <a:p>
            <a:pPr algn="ctr"/>
            <a:r>
              <a:rPr lang="pt-BR" sz="1400" b="1" dirty="0"/>
              <a:t>AER::</a:t>
            </a:r>
            <a:r>
              <a:rPr lang="pt-BR" sz="1400" b="1" dirty="0" err="1"/>
              <a:t>dispersiontest</a:t>
            </a:r>
            <a:r>
              <a:rPr lang="pt-BR" sz="1400" b="1" dirty="0"/>
              <a:t>(mod1)</a:t>
            </a:r>
          </a:p>
          <a:p>
            <a:pPr algn="ctr"/>
            <a:endParaRPr lang="pt-BR" sz="1400" b="1" dirty="0"/>
          </a:p>
          <a:p>
            <a:pPr algn="ctr"/>
            <a:r>
              <a:rPr lang="pt-BR" sz="1400" b="1" dirty="0" err="1"/>
              <a:t>deviance</a:t>
            </a:r>
            <a:r>
              <a:rPr lang="pt-BR" sz="1400" b="1" dirty="0"/>
              <a:t>(m) / </a:t>
            </a:r>
            <a:r>
              <a:rPr lang="pt-BR" sz="1400" b="1" dirty="0" err="1"/>
              <a:t>m$df.residual</a:t>
            </a:r>
            <a:endParaRPr lang="pt-BR" sz="1400" b="1" dirty="0"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0FE4D21-27BB-1C4C-989F-56EFD7D74EEA}"/>
              </a:ext>
            </a:extLst>
          </p:cNvPr>
          <p:cNvGrpSpPr/>
          <p:nvPr/>
        </p:nvGrpSpPr>
        <p:grpSpPr>
          <a:xfrm>
            <a:off x="4412950" y="4320207"/>
            <a:ext cx="3485443" cy="1936327"/>
            <a:chOff x="4450272" y="4687746"/>
            <a:chExt cx="3485443" cy="1936327"/>
          </a:xfrm>
        </p:grpSpPr>
        <p:sp>
          <p:nvSpPr>
            <p:cNvPr id="35" name="Retângulo Arredondado 34">
              <a:extLst>
                <a:ext uri="{FF2B5EF4-FFF2-40B4-BE49-F238E27FC236}">
                  <a16:creationId xmlns:a16="http://schemas.microsoft.com/office/drawing/2014/main" id="{FE482E38-F4F3-9145-8504-2AFDC3AE62A6}"/>
                </a:ext>
              </a:extLst>
            </p:cNvPr>
            <p:cNvSpPr/>
            <p:nvPr/>
          </p:nvSpPr>
          <p:spPr>
            <a:xfrm>
              <a:off x="4598310" y="4687746"/>
              <a:ext cx="3189366" cy="934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dirty="0"/>
                <a:t>Use um </a:t>
              </a:r>
              <a:r>
                <a:rPr lang="pt-BR" sz="1400" b="1" dirty="0"/>
                <a:t>teste formal</a:t>
              </a:r>
              <a:r>
                <a:rPr lang="pt-BR" sz="1400" dirty="0"/>
                <a:t>. </a:t>
              </a:r>
            </a:p>
            <a:p>
              <a:pPr algn="ctr"/>
              <a:r>
                <a:rPr lang="pt-BR" sz="1400" dirty="0"/>
                <a:t>Exemplo, o </a:t>
              </a:r>
              <a:r>
                <a:rPr lang="pt-BR" sz="1400" dirty="0" err="1"/>
                <a:t>Breusch</a:t>
              </a:r>
              <a:r>
                <a:rPr lang="pt-BR" sz="1400" dirty="0"/>
                <a:t>-Godfrey </a:t>
              </a:r>
              <a:r>
                <a:rPr lang="pt-BR" sz="1400" dirty="0" err="1"/>
                <a:t>test</a:t>
              </a:r>
              <a:r>
                <a:rPr lang="pt-BR" sz="1400" dirty="0"/>
                <a:t>: </a:t>
              </a:r>
              <a:r>
                <a:rPr lang="pt-BR" sz="1400" dirty="0" err="1">
                  <a:latin typeface="Monaco" pitchFamily="2" charset="77"/>
                </a:rPr>
                <a:t>lmtest</a:t>
              </a:r>
              <a:r>
                <a:rPr lang="pt-BR" sz="1400" dirty="0">
                  <a:latin typeface="Monaco" pitchFamily="2" charset="77"/>
                </a:rPr>
                <a:t>::</a:t>
              </a:r>
              <a:r>
                <a:rPr lang="pt-BR" sz="1400" dirty="0" err="1">
                  <a:latin typeface="Monaco" pitchFamily="2" charset="77"/>
                </a:rPr>
                <a:t>bptest</a:t>
              </a:r>
              <a:r>
                <a:rPr lang="pt-BR" sz="1400" dirty="0">
                  <a:latin typeface="Monaco" pitchFamily="2" charset="77"/>
                </a:rPr>
                <a:t>()</a:t>
              </a:r>
              <a:r>
                <a:rPr lang="pt-BR" sz="1400" dirty="0"/>
                <a:t> </a:t>
              </a:r>
            </a:p>
          </p:txBody>
        </p:sp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92891D59-4FBE-3E46-82C0-0A6B9C1AB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272" y="5826603"/>
              <a:ext cx="3485443" cy="797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43F9307-C8CA-234B-AF04-3EA1E75503E2}"/>
              </a:ext>
            </a:extLst>
          </p:cNvPr>
          <p:cNvGrpSpPr/>
          <p:nvPr/>
        </p:nvGrpSpPr>
        <p:grpSpPr>
          <a:xfrm>
            <a:off x="783600" y="4320207"/>
            <a:ext cx="3337823" cy="2457172"/>
            <a:chOff x="783600" y="4320207"/>
            <a:chExt cx="3337823" cy="2457172"/>
          </a:xfrm>
        </p:grpSpPr>
        <p:sp>
          <p:nvSpPr>
            <p:cNvPr id="17" name="Retângulo Arredondado 16">
              <a:extLst>
                <a:ext uri="{FF2B5EF4-FFF2-40B4-BE49-F238E27FC236}">
                  <a16:creationId xmlns:a16="http://schemas.microsoft.com/office/drawing/2014/main" id="{E78E9DFB-6C24-7048-97F5-F175541E0907}"/>
                </a:ext>
              </a:extLst>
            </p:cNvPr>
            <p:cNvSpPr/>
            <p:nvPr/>
          </p:nvSpPr>
          <p:spPr>
            <a:xfrm>
              <a:off x="783600" y="4320207"/>
              <a:ext cx="3337823" cy="16697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dirty="0"/>
                <a:t>Verifique o </a:t>
              </a:r>
              <a:r>
                <a:rPr lang="pt-BR" sz="1400" b="1" dirty="0" err="1"/>
                <a:t>plot</a:t>
              </a:r>
              <a:r>
                <a:rPr lang="pt-BR" sz="1400" b="1" dirty="0"/>
                <a:t> dos resíduos </a:t>
              </a:r>
              <a:r>
                <a:rPr lang="pt-BR" sz="1400" dirty="0"/>
                <a:t>crus e estandardizados contra os resíduos acomodados no modelo</a:t>
              </a:r>
            </a:p>
            <a:p>
              <a:pPr algn="ctr"/>
              <a:endParaRPr lang="pt-BR" sz="1400" dirty="0"/>
            </a:p>
            <a:p>
              <a:pPr algn="ctr"/>
              <a:r>
                <a:rPr lang="pt-BR" sz="1400" dirty="0" err="1">
                  <a:latin typeface="Monaco" pitchFamily="2" charset="77"/>
                </a:rPr>
                <a:t>plot</a:t>
              </a:r>
              <a:r>
                <a:rPr lang="pt-BR" sz="1400" dirty="0">
                  <a:latin typeface="Monaco" pitchFamily="2" charset="77"/>
                </a:rPr>
                <a:t>()</a:t>
              </a:r>
            </a:p>
            <a:p>
              <a:pPr algn="ctr"/>
              <a:r>
                <a:rPr lang="pt-BR" sz="1400" dirty="0" err="1">
                  <a:latin typeface="Monaco" pitchFamily="2" charset="77"/>
                </a:rPr>
                <a:t>ggfortify</a:t>
              </a:r>
              <a:r>
                <a:rPr lang="pt-BR" sz="1400" dirty="0">
                  <a:latin typeface="Monaco" pitchFamily="2" charset="77"/>
                </a:rPr>
                <a:t>::</a:t>
              </a:r>
              <a:r>
                <a:rPr lang="pt-BR" sz="1400" dirty="0" err="1">
                  <a:latin typeface="Monaco" pitchFamily="2" charset="77"/>
                </a:rPr>
                <a:t>autoplot</a:t>
              </a:r>
              <a:r>
                <a:rPr lang="pt-BR" sz="1400" dirty="0">
                  <a:latin typeface="Monaco" pitchFamily="2" charset="77"/>
                </a:rPr>
                <a:t>()</a:t>
              </a:r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ECE4705-9C4E-7140-804B-4C207640D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1397" y="5809155"/>
              <a:ext cx="2902227" cy="968224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8F3C93F8-9ED6-8149-B84E-B232E57E678D}"/>
                </a:ext>
              </a:extLst>
            </p:cNvPr>
            <p:cNvSpPr txBox="1"/>
            <p:nvPr/>
          </p:nvSpPr>
          <p:spPr>
            <a:xfrm>
              <a:off x="1236134" y="5735982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6EC4438-CFBC-8443-9460-3AA9FC73A3D8}"/>
                </a:ext>
              </a:extLst>
            </p:cNvPr>
            <p:cNvSpPr txBox="1"/>
            <p:nvPr/>
          </p:nvSpPr>
          <p:spPr>
            <a:xfrm>
              <a:off x="2712644" y="572740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FF0000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97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5191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080592"/>
            <a:ext cx="6028014" cy="9843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b="1" dirty="0"/>
              <a:t>Suposição 3</a:t>
            </a:r>
          </a:p>
          <a:p>
            <a:pPr marL="0" indent="0">
              <a:buNone/>
            </a:pPr>
            <a:r>
              <a:rPr lang="pt-BR" dirty="0"/>
              <a:t>Preditores são independentes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D5F5B20D-7846-EC41-8E5F-B63B4FBF96B6}"/>
              </a:ext>
            </a:extLst>
          </p:cNvPr>
          <p:cNvSpPr/>
          <p:nvPr/>
        </p:nvSpPr>
        <p:spPr>
          <a:xfrm>
            <a:off x="5724022" y="1814835"/>
            <a:ext cx="4646894" cy="169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Qual é a </a:t>
            </a:r>
            <a:r>
              <a:rPr lang="pt-BR" sz="1400" b="1" dirty="0"/>
              <a:t>base teórica </a:t>
            </a:r>
            <a:r>
              <a:rPr lang="pt-BR" sz="1400" dirty="0"/>
              <a:t>a respeito?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Visualize a </a:t>
            </a:r>
            <a:r>
              <a:rPr lang="pt-BR" sz="1400" b="1" dirty="0"/>
              <a:t>matriz de correlação</a:t>
            </a:r>
            <a:r>
              <a:rPr lang="pt-BR" sz="1400" dirty="0"/>
              <a:t> entre </a:t>
            </a:r>
            <a:r>
              <a:rPr lang="pt-BR" sz="1400" dirty="0" err="1"/>
              <a:t>preditores</a:t>
            </a:r>
            <a:r>
              <a:rPr lang="pt-BR" sz="1400" dirty="0"/>
              <a:t>. 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>
                <a:latin typeface="Monaco" pitchFamily="2" charset="77"/>
              </a:rPr>
              <a:t>Hmisc</a:t>
            </a:r>
            <a:r>
              <a:rPr lang="pt-BR" sz="1400" dirty="0">
                <a:latin typeface="Monaco" pitchFamily="2" charset="77"/>
              </a:rPr>
              <a:t>::</a:t>
            </a:r>
            <a:r>
              <a:rPr lang="pt-BR" sz="1400" dirty="0" err="1">
                <a:latin typeface="Monaco" pitchFamily="2" charset="77"/>
              </a:rPr>
              <a:t>rcorr</a:t>
            </a:r>
            <a:r>
              <a:rPr lang="pt-BR" sz="1400" dirty="0">
                <a:latin typeface="Monaco" pitchFamily="2" charset="77"/>
              </a:rPr>
              <a:t>()</a:t>
            </a:r>
            <a:r>
              <a:rPr lang="pt-BR" sz="1400" dirty="0"/>
              <a:t> </a:t>
            </a:r>
          </a:p>
          <a:p>
            <a:pPr algn="ctr"/>
            <a:r>
              <a:rPr lang="pt-BR" sz="1400" dirty="0" err="1">
                <a:latin typeface="Monaco" pitchFamily="2" charset="77"/>
              </a:rPr>
              <a:t>corrplot</a:t>
            </a:r>
            <a:r>
              <a:rPr lang="pt-BR" sz="1400" dirty="0">
                <a:latin typeface="Monaco" pitchFamily="2" charset="77"/>
              </a:rPr>
              <a:t>::</a:t>
            </a:r>
            <a:r>
              <a:rPr lang="pt-BR" sz="1400" dirty="0" err="1">
                <a:latin typeface="Monaco" pitchFamily="2" charset="77"/>
              </a:rPr>
              <a:t>corrplot</a:t>
            </a:r>
            <a:r>
              <a:rPr lang="pt-BR" sz="1400" dirty="0">
                <a:latin typeface="Monaco" pitchFamily="2" charset="77"/>
              </a:rPr>
              <a:t>()</a:t>
            </a:r>
          </a:p>
          <a:p>
            <a:pPr algn="ctr"/>
            <a:r>
              <a:rPr lang="pt-BR" sz="1400" dirty="0" err="1">
                <a:latin typeface="Monaco" pitchFamily="2" charset="77"/>
              </a:rPr>
              <a:t>Ggally</a:t>
            </a:r>
            <a:r>
              <a:rPr lang="pt-BR" sz="1400" dirty="0">
                <a:latin typeface="Monaco" pitchFamily="2" charset="77"/>
              </a:rPr>
              <a:t>::</a:t>
            </a:r>
            <a:r>
              <a:rPr lang="pt-BR" sz="1400" dirty="0" err="1">
                <a:latin typeface="Monaco" pitchFamily="2" charset="77"/>
              </a:rPr>
              <a:t>ggpairs</a:t>
            </a:r>
            <a:r>
              <a:rPr lang="pt-BR" sz="1400" dirty="0">
                <a:latin typeface="Monaco" pitchFamily="2" charset="77"/>
              </a:rPr>
              <a:t>()</a:t>
            </a:r>
            <a:endParaRPr lang="pt-BR" sz="1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A68468F-1D72-1A4A-8DC8-F48F88C6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2" y="3935528"/>
            <a:ext cx="3285067" cy="2848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2E4E70D-D3E7-1840-8DF1-5B779608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3940635"/>
            <a:ext cx="2665411" cy="27302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5BFCFB-D96E-D842-974F-C644602B6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67" y="3935528"/>
            <a:ext cx="3338384" cy="2735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7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5191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080591"/>
            <a:ext cx="6028014" cy="96740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b="1" dirty="0"/>
              <a:t>Suposição 4</a:t>
            </a:r>
          </a:p>
          <a:p>
            <a:pPr marL="0" indent="0">
              <a:buNone/>
            </a:pPr>
            <a:r>
              <a:rPr lang="pt-BR" dirty="0"/>
              <a:t>Falta de auto correlação temporal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CF3F74A2-8F45-9B41-9534-A2C4CFFC10B2}"/>
              </a:ext>
            </a:extLst>
          </p:cNvPr>
          <p:cNvSpPr/>
          <p:nvPr/>
        </p:nvSpPr>
        <p:spPr>
          <a:xfrm>
            <a:off x="1412111" y="3733800"/>
            <a:ext cx="4836289" cy="1255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Estimar </a:t>
            </a:r>
            <a:r>
              <a:rPr lang="pt-BR" sz="1400" dirty="0" err="1"/>
              <a:t>auto-covariância</a:t>
            </a:r>
            <a:r>
              <a:rPr lang="pt-BR" sz="1400" dirty="0"/>
              <a:t>/correlação </a:t>
            </a:r>
          </a:p>
          <a:p>
            <a:pPr algn="ctr"/>
            <a:r>
              <a:rPr lang="pt-BR" sz="1400" dirty="0"/>
              <a:t>dos resíduos estandardizados com um teste formal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 err="1">
                <a:latin typeface="Monaco" pitchFamily="2" charset="77"/>
              </a:rPr>
              <a:t>Box.test</a:t>
            </a:r>
            <a:r>
              <a:rPr lang="pt-BR" sz="1400" dirty="0">
                <a:latin typeface="Monaco" pitchFamily="2" charset="77"/>
              </a:rPr>
              <a:t>()</a:t>
            </a:r>
          </a:p>
          <a:p>
            <a:pPr algn="ctr"/>
            <a:r>
              <a:rPr lang="pt-BR" sz="1400" dirty="0" err="1">
                <a:latin typeface="Monaco" pitchFamily="2" charset="77"/>
              </a:rPr>
              <a:t>car</a:t>
            </a:r>
            <a:r>
              <a:rPr lang="pt-BR" sz="1400" dirty="0">
                <a:latin typeface="Monaco" pitchFamily="2" charset="77"/>
              </a:rPr>
              <a:t>::</a:t>
            </a:r>
            <a:r>
              <a:rPr lang="pt-BR" sz="1400" dirty="0" err="1">
                <a:latin typeface="Monaco" pitchFamily="2" charset="77"/>
              </a:rPr>
              <a:t>durbinWatsonTest</a:t>
            </a:r>
            <a:r>
              <a:rPr lang="pt-BR" sz="1400" dirty="0">
                <a:latin typeface="Monaco" pitchFamily="2" charset="77"/>
              </a:rPr>
              <a:t>()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AC78BB9-23B8-1D4D-ACAC-CCE19723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89" y="5232756"/>
            <a:ext cx="3083291" cy="10107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313F949-4AAD-DE41-B0D5-394B2D444313}"/>
              </a:ext>
            </a:extLst>
          </p:cNvPr>
          <p:cNvGrpSpPr/>
          <p:nvPr/>
        </p:nvGrpSpPr>
        <p:grpSpPr>
          <a:xfrm>
            <a:off x="7799489" y="3733800"/>
            <a:ext cx="2821311" cy="2752856"/>
            <a:chOff x="7799489" y="3733800"/>
            <a:chExt cx="2821311" cy="2752856"/>
          </a:xfrm>
        </p:grpSpPr>
        <p:sp>
          <p:nvSpPr>
            <p:cNvPr id="25" name="Retângulo Arredondado 24">
              <a:extLst>
                <a:ext uri="{FF2B5EF4-FFF2-40B4-BE49-F238E27FC236}">
                  <a16:creationId xmlns:a16="http://schemas.microsoft.com/office/drawing/2014/main" id="{80E79354-23DF-814C-A764-87C082D9CC66}"/>
                </a:ext>
              </a:extLst>
            </p:cNvPr>
            <p:cNvSpPr/>
            <p:nvPr/>
          </p:nvSpPr>
          <p:spPr>
            <a:xfrm>
              <a:off x="7799489" y="3733800"/>
              <a:ext cx="2821311" cy="1094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dirty="0"/>
                <a:t>Visualizar a relação entre os resíduos cronologicamente</a:t>
              </a:r>
            </a:p>
            <a:p>
              <a:pPr algn="ctr"/>
              <a:endParaRPr lang="pt-BR" sz="1400" dirty="0"/>
            </a:p>
            <a:p>
              <a:pPr algn="ctr"/>
              <a:r>
                <a:rPr lang="pt-BR" sz="1400" dirty="0">
                  <a:latin typeface="Monaco" pitchFamily="2" charset="77"/>
                </a:rPr>
                <a:t>AER::</a:t>
              </a:r>
              <a:r>
                <a:rPr lang="pt-BR" sz="1400" dirty="0" err="1">
                  <a:latin typeface="Monaco" pitchFamily="2" charset="77"/>
                </a:rPr>
                <a:t>acf</a:t>
              </a:r>
              <a:r>
                <a:rPr lang="pt-BR" sz="1400" dirty="0">
                  <a:latin typeface="Monaco" pitchFamily="2" charset="77"/>
                </a:rPr>
                <a:t>(</a:t>
              </a:r>
              <a:r>
                <a:rPr lang="pt-BR" sz="1400" dirty="0" err="1">
                  <a:latin typeface="Monaco" pitchFamily="2" charset="77"/>
                </a:rPr>
                <a:t>sresid</a:t>
              </a:r>
              <a:r>
                <a:rPr lang="pt-BR" sz="1400" dirty="0">
                  <a:latin typeface="Monaco" pitchFamily="2" charset="77"/>
                </a:rPr>
                <a:t>)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0FD02FF-8162-E24A-9ED1-DD4B0EF6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46" y="4989650"/>
              <a:ext cx="2304798" cy="1497006"/>
            </a:xfrm>
            <a:prstGeom prst="rect">
              <a:avLst/>
            </a:prstGeom>
          </p:spPr>
        </p:pic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A679568-A7B5-7644-B023-86E71C390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80"/>
          <a:stretch/>
        </p:blipFill>
        <p:spPr>
          <a:xfrm>
            <a:off x="3600730" y="5232756"/>
            <a:ext cx="3773737" cy="1010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8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5191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080591"/>
            <a:ext cx="6028014" cy="117060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b="1" dirty="0"/>
              <a:t>Suposição 5</a:t>
            </a:r>
          </a:p>
          <a:p>
            <a:pPr marL="0" indent="0">
              <a:buNone/>
            </a:pPr>
            <a:r>
              <a:rPr lang="pt-BR" dirty="0"/>
              <a:t>Observações extremas não comprometem o modelo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5F55679-F621-114C-B497-1AC0CCB874BB}"/>
              </a:ext>
            </a:extLst>
          </p:cNvPr>
          <p:cNvGrpSpPr/>
          <p:nvPr/>
        </p:nvGrpSpPr>
        <p:grpSpPr>
          <a:xfrm>
            <a:off x="6895900" y="3137455"/>
            <a:ext cx="4853697" cy="2846357"/>
            <a:chOff x="6477650" y="3179788"/>
            <a:chExt cx="4853697" cy="2846357"/>
          </a:xfrm>
        </p:grpSpPr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19E2B533-CC7E-3E4A-A964-B3EB4A72982D}"/>
                </a:ext>
              </a:extLst>
            </p:cNvPr>
            <p:cNvSpPr/>
            <p:nvPr/>
          </p:nvSpPr>
          <p:spPr>
            <a:xfrm>
              <a:off x="7132259" y="3179788"/>
              <a:ext cx="3496902" cy="11799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dirty="0"/>
                <a:t>Visualize </a:t>
              </a:r>
              <a:r>
                <a:rPr lang="pt-BR" sz="1400" i="1" dirty="0" err="1"/>
                <a:t>outliers</a:t>
              </a:r>
              <a:endParaRPr lang="pt-BR" sz="1400" i="1" dirty="0"/>
            </a:p>
            <a:p>
              <a:pPr algn="ctr"/>
              <a:endParaRPr lang="pt-BR" sz="1400" dirty="0"/>
            </a:p>
            <a:p>
              <a:pPr algn="ctr"/>
              <a:r>
                <a:rPr lang="pt-BR" sz="1400" dirty="0" err="1">
                  <a:latin typeface="Monaco" pitchFamily="2" charset="77"/>
                </a:rPr>
                <a:t>car</a:t>
              </a:r>
              <a:r>
                <a:rPr lang="pt-BR" sz="1400" dirty="0">
                  <a:latin typeface="Monaco" pitchFamily="2" charset="77"/>
                </a:rPr>
                <a:t>::</a:t>
              </a:r>
              <a:r>
                <a:rPr lang="pt-BR" sz="1400" dirty="0" err="1">
                  <a:latin typeface="Monaco" pitchFamily="2" charset="77"/>
                </a:rPr>
                <a:t>influencePlot</a:t>
              </a:r>
              <a:r>
                <a:rPr lang="pt-BR" sz="1400" dirty="0">
                  <a:latin typeface="Monaco" pitchFamily="2" charset="77"/>
                </a:rPr>
                <a:t>()</a:t>
              </a:r>
            </a:p>
            <a:p>
              <a:pPr algn="ctr"/>
              <a:r>
                <a:rPr lang="pt-BR" sz="1400" dirty="0" err="1">
                  <a:latin typeface="Monaco" pitchFamily="2" charset="77"/>
                </a:rPr>
                <a:t>faraway</a:t>
              </a:r>
              <a:r>
                <a:rPr lang="pt-BR" sz="1400" dirty="0">
                  <a:latin typeface="Monaco" pitchFamily="2" charset="77"/>
                </a:rPr>
                <a:t>::</a:t>
              </a:r>
              <a:r>
                <a:rPr lang="pt-BR" sz="1400" dirty="0" err="1">
                  <a:latin typeface="Monaco" pitchFamily="2" charset="77"/>
                </a:rPr>
                <a:t>halfnorm</a:t>
              </a:r>
              <a:r>
                <a:rPr lang="pt-BR" sz="1400" dirty="0">
                  <a:latin typeface="Monaco" pitchFamily="2" charset="77"/>
                </a:rPr>
                <a:t>(</a:t>
              </a:r>
              <a:r>
                <a:rPr lang="pt-BR" sz="1400" dirty="0" err="1">
                  <a:latin typeface="Monaco" pitchFamily="2" charset="77"/>
                </a:rPr>
                <a:t>residuals</a:t>
              </a:r>
              <a:r>
                <a:rPr lang="pt-BR" sz="1400" dirty="0">
                  <a:latin typeface="Monaco" pitchFamily="2" charset="77"/>
                </a:rPr>
                <a:t>())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FFB894E-B3D5-9040-AC82-AE74848A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650" y="4512081"/>
              <a:ext cx="2331059" cy="1514064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440F9AD-FE05-CE44-A60E-4C0AC6F1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288" y="4512081"/>
              <a:ext cx="2331059" cy="1514064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0DD1A99-E434-DB4F-A5B1-F0566E71A8F2}"/>
              </a:ext>
            </a:extLst>
          </p:cNvPr>
          <p:cNvGrpSpPr/>
          <p:nvPr/>
        </p:nvGrpSpPr>
        <p:grpSpPr>
          <a:xfrm>
            <a:off x="296389" y="3137455"/>
            <a:ext cx="6218428" cy="3590605"/>
            <a:chOff x="0" y="3137455"/>
            <a:chExt cx="6218428" cy="3590605"/>
          </a:xfrm>
        </p:grpSpPr>
        <p:sp>
          <p:nvSpPr>
            <p:cNvPr id="22" name="Retângulo Arredondado 21">
              <a:extLst>
                <a:ext uri="{FF2B5EF4-FFF2-40B4-BE49-F238E27FC236}">
                  <a16:creationId xmlns:a16="http://schemas.microsoft.com/office/drawing/2014/main" id="{EA98A9A0-7680-174C-986E-920DD58E5212}"/>
                </a:ext>
              </a:extLst>
            </p:cNvPr>
            <p:cNvSpPr/>
            <p:nvPr/>
          </p:nvSpPr>
          <p:spPr>
            <a:xfrm>
              <a:off x="1365813" y="3137455"/>
              <a:ext cx="3477120" cy="11799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400" dirty="0"/>
                <a:t>Encontre </a:t>
              </a:r>
              <a:r>
                <a:rPr lang="pt-BR" sz="1400" i="1" dirty="0" err="1"/>
                <a:t>outliers</a:t>
              </a:r>
              <a:endParaRPr lang="pt-BR" sz="1400" i="1" dirty="0"/>
            </a:p>
            <a:p>
              <a:pPr algn="ctr"/>
              <a:endParaRPr lang="pt-BR" sz="1400" dirty="0"/>
            </a:p>
            <a:p>
              <a:pPr algn="ctr"/>
              <a:r>
                <a:rPr lang="pt-BR" sz="1400" dirty="0" err="1">
                  <a:latin typeface="Monaco" pitchFamily="2" charset="77"/>
                </a:rPr>
                <a:t>lm.influence</a:t>
              </a:r>
              <a:r>
                <a:rPr lang="pt-BR" sz="1400" dirty="0">
                  <a:latin typeface="Monaco" pitchFamily="2" charset="77"/>
                </a:rPr>
                <a:t>()</a:t>
              </a:r>
            </a:p>
            <a:p>
              <a:pPr algn="ctr"/>
              <a:r>
                <a:rPr lang="pt-BR" sz="1400" dirty="0" err="1">
                  <a:latin typeface="Monaco" pitchFamily="2" charset="77"/>
                </a:rPr>
                <a:t>summary</a:t>
              </a:r>
              <a:r>
                <a:rPr lang="pt-BR" sz="1400" dirty="0">
                  <a:latin typeface="Monaco" pitchFamily="2" charset="77"/>
                </a:rPr>
                <a:t>(</a:t>
              </a:r>
              <a:r>
                <a:rPr lang="pt-BR" sz="1400" dirty="0" err="1">
                  <a:latin typeface="Monaco" pitchFamily="2" charset="77"/>
                </a:rPr>
                <a:t>influence.measures</a:t>
              </a:r>
              <a:r>
                <a:rPr lang="pt-BR" sz="1400" dirty="0">
                  <a:latin typeface="Monaco" pitchFamily="2" charset="77"/>
                </a:rPr>
                <a:t>())</a:t>
              </a:r>
              <a:endParaRPr lang="pt-BR" sz="1400" dirty="0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B0C24C35-E36B-6040-9E5B-74479E271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476"/>
            <a:stretch/>
          </p:blipFill>
          <p:spPr>
            <a:xfrm>
              <a:off x="0" y="4469748"/>
              <a:ext cx="5016500" cy="11638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DFFF93AB-A198-414D-9B06-E2BB6A4DE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333"/>
            <a:stretch/>
          </p:blipFill>
          <p:spPr>
            <a:xfrm>
              <a:off x="2476467" y="5051662"/>
              <a:ext cx="3741961" cy="1676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735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2524-8A44-A948-BB96-E4332E89315D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 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56F1D-66D4-4340-8828-62A6C2473676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Nome</a:t>
            </a:r>
          </a:p>
          <a:p>
            <a:endParaRPr lang="pt-BR" dirty="0"/>
          </a:p>
          <a:p>
            <a:r>
              <a:rPr lang="pt-BR" dirty="0"/>
              <a:t>Projeto</a:t>
            </a:r>
          </a:p>
          <a:p>
            <a:endParaRPr lang="pt-BR" dirty="0"/>
          </a:p>
          <a:p>
            <a:r>
              <a:rPr lang="pt-BR" dirty="0"/>
              <a:t>Experiência com modelos estatísticos usando </a:t>
            </a:r>
            <a:r>
              <a:rPr lang="pt-BR" dirty="0" err="1"/>
              <a:t>R</a:t>
            </a:r>
            <a:endParaRPr lang="pt-BR" dirty="0"/>
          </a:p>
          <a:p>
            <a:endParaRPr lang="pt-BR" dirty="0"/>
          </a:p>
          <a:p>
            <a:r>
              <a:rPr lang="pt-BR" dirty="0"/>
              <a:t>Expectativas</a:t>
            </a:r>
          </a:p>
        </p:txBody>
      </p:sp>
    </p:spTree>
    <p:extLst>
      <p:ext uri="{BB962C8B-B14F-4D97-AF65-F5344CB8AC3E}">
        <p14:creationId xmlns:p14="http://schemas.microsoft.com/office/powerpoint/2010/main" val="427022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5191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diagnosticar modelos</a:t>
            </a:r>
            <a:endParaRPr lang="pt-BR" dirty="0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E45EBB3-FAFB-2840-882D-46C316195D5D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23FE5816-BA26-7846-8C20-F40FE2BE179F}"/>
              </a:ext>
            </a:extLst>
          </p:cNvPr>
          <p:cNvSpPr/>
          <p:nvPr/>
        </p:nvSpPr>
        <p:spPr>
          <a:xfrm>
            <a:off x="1141412" y="3251200"/>
            <a:ext cx="3701521" cy="169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boot</a:t>
            </a:r>
          </a:p>
          <a:p>
            <a:pPr algn="ctr"/>
            <a:endParaRPr lang="pt-BR" sz="1400" dirty="0">
              <a:latin typeface="Monaco" pitchFamily="2" charset="77"/>
            </a:endParaRPr>
          </a:p>
          <a:p>
            <a:pPr algn="ctr"/>
            <a:r>
              <a:rPr lang="pt-BR" sz="1400" dirty="0" err="1">
                <a:latin typeface="Monaco" pitchFamily="2" charset="77"/>
              </a:rPr>
              <a:t>glm.diag</a:t>
            </a:r>
            <a:r>
              <a:rPr lang="pt-BR" sz="1400" dirty="0">
                <a:latin typeface="Monaco" pitchFamily="2" charset="77"/>
              </a:rPr>
              <a:t>()</a:t>
            </a:r>
          </a:p>
          <a:p>
            <a:pPr algn="ctr"/>
            <a:endParaRPr lang="pt-BR" sz="1400" dirty="0">
              <a:latin typeface="Monaco" pitchFamily="2" charset="77"/>
            </a:endParaRPr>
          </a:p>
          <a:p>
            <a:pPr algn="ctr"/>
            <a:r>
              <a:rPr lang="pt-BR" sz="1400" dirty="0" err="1">
                <a:latin typeface="Monaco" pitchFamily="2" charset="77"/>
              </a:rPr>
              <a:t>glm.diag.plots</a:t>
            </a:r>
            <a:r>
              <a:rPr lang="pt-BR" sz="1400" dirty="0">
                <a:latin typeface="Monaco" pitchFamily="2" charset="77"/>
              </a:rPr>
              <a:t>()</a:t>
            </a:r>
          </a:p>
          <a:p>
            <a:pPr algn="ctr"/>
            <a:endParaRPr lang="pt-BR" sz="1400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21A6D1DD-5AE4-384B-8B00-36730FB0DB88}"/>
              </a:ext>
            </a:extLst>
          </p:cNvPr>
          <p:cNvSpPr/>
          <p:nvPr/>
        </p:nvSpPr>
        <p:spPr>
          <a:xfrm>
            <a:off x="6094412" y="3251200"/>
            <a:ext cx="4952999" cy="1695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 err="1"/>
              <a:t>DHARMa</a:t>
            </a:r>
            <a:endParaRPr lang="pt-BR" sz="1400" dirty="0"/>
          </a:p>
          <a:p>
            <a:pPr algn="ctr"/>
            <a:endParaRPr lang="pt-BR" sz="1400" dirty="0">
              <a:latin typeface="Monaco" pitchFamily="2" charset="77"/>
            </a:endParaRPr>
          </a:p>
          <a:p>
            <a:pPr algn="ctr"/>
            <a:r>
              <a:rPr lang="pt-BR" sz="1400" dirty="0" err="1">
                <a:latin typeface="Monaco" pitchFamily="2" charset="77"/>
              </a:rPr>
              <a:t>vignette</a:t>
            </a:r>
            <a:r>
              <a:rPr lang="pt-BR" sz="1400" dirty="0">
                <a:latin typeface="Monaco" pitchFamily="2" charset="77"/>
              </a:rPr>
              <a:t>("</a:t>
            </a:r>
            <a:r>
              <a:rPr lang="pt-BR" sz="1400" dirty="0" err="1">
                <a:latin typeface="Monaco" pitchFamily="2" charset="77"/>
              </a:rPr>
              <a:t>DHARMa</a:t>
            </a:r>
            <a:r>
              <a:rPr lang="pt-BR" sz="1400" dirty="0">
                <a:latin typeface="Monaco" pitchFamily="2" charset="77"/>
              </a:rPr>
              <a:t>", </a:t>
            </a:r>
            <a:r>
              <a:rPr lang="pt-BR" sz="1400" dirty="0" err="1">
                <a:latin typeface="Monaco" pitchFamily="2" charset="77"/>
              </a:rPr>
              <a:t>package</a:t>
            </a:r>
            <a:r>
              <a:rPr lang="pt-BR" sz="1400" dirty="0">
                <a:latin typeface="Monaco" pitchFamily="2" charset="77"/>
              </a:rPr>
              <a:t>="</a:t>
            </a:r>
            <a:r>
              <a:rPr lang="pt-BR" sz="1400" dirty="0" err="1">
                <a:latin typeface="Monaco" pitchFamily="2" charset="77"/>
              </a:rPr>
              <a:t>DHARMa</a:t>
            </a:r>
            <a:r>
              <a:rPr lang="pt-BR" sz="1400" dirty="0">
                <a:latin typeface="Monaco" pitchFamily="2" charset="77"/>
              </a:rPr>
              <a:t>")</a:t>
            </a:r>
          </a:p>
          <a:p>
            <a:pPr algn="ctr"/>
            <a:endParaRPr lang="pt-BR" sz="1400" dirty="0">
              <a:latin typeface="Monaco" pitchFamily="2" charset="77"/>
            </a:endParaRPr>
          </a:p>
          <a:p>
            <a:pPr algn="ctr"/>
            <a:r>
              <a:rPr lang="pt-BR" sz="1400" dirty="0" err="1">
                <a:latin typeface="Monaco" pitchFamily="2" charset="77"/>
              </a:rPr>
              <a:t>plot</a:t>
            </a:r>
            <a:r>
              <a:rPr lang="pt-BR" sz="1400" dirty="0">
                <a:latin typeface="Monaco" pitchFamily="2" charset="77"/>
              </a:rPr>
              <a:t>(</a:t>
            </a:r>
            <a:r>
              <a:rPr lang="pt-BR" sz="1400" dirty="0" err="1">
                <a:latin typeface="Monaco" pitchFamily="2" charset="77"/>
              </a:rPr>
              <a:t>simulatedResiduals</a:t>
            </a:r>
            <a:r>
              <a:rPr lang="pt-BR" sz="1400" dirty="0">
                <a:latin typeface="Monaco" pitchFamily="2" charset="77"/>
              </a:rPr>
              <a:t>)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532F942-D4A7-F648-A2D2-02806A2B8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080591"/>
            <a:ext cx="6028014" cy="117060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b="1" dirty="0"/>
              <a:t>DICA DE PACOTES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5569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Portanto</a:t>
            </a:r>
            <a:endParaRPr lang="pt-BR" dirty="0"/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DCB37591-0E36-A847-87E0-4501EA87FB6F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Diagnóstico de modelos (2/4)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8DF3BE8-7243-CA44-AD9E-F70BD67541E4}"/>
              </a:ext>
            </a:extLst>
          </p:cNvPr>
          <p:cNvSpPr txBox="1">
            <a:spLocks/>
          </p:cNvSpPr>
          <p:nvPr/>
        </p:nvSpPr>
        <p:spPr>
          <a:xfrm>
            <a:off x="1141411" y="1873045"/>
            <a:ext cx="10347583" cy="3918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2400" dirty="0"/>
              <a:t>Para diagnosticar a qualidade de modelos estatísticos</a:t>
            </a:r>
          </a:p>
          <a:p>
            <a:pPr marL="0" indent="0">
              <a:buFont typeface="Arial"/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Verifique o sumário do modelo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Verifique os resíduos do modelos (normalidade e distribuição)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Investigue a relação entre resíduos e demais variáveis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Verifique as medidas de qualidade / ajuste </a:t>
            </a:r>
          </a:p>
          <a:p>
            <a:pPr marL="0" indent="0">
              <a:buNone/>
            </a:pPr>
            <a:r>
              <a:rPr lang="pt-BR" sz="2400" dirty="0"/>
              <a:t>      (dispersão, critérios de informação, R</a:t>
            </a:r>
            <a:r>
              <a:rPr lang="pt-BR" sz="2400" baseline="30000" dirty="0"/>
              <a:t>2</a:t>
            </a:r>
            <a:r>
              <a:rPr lang="pt-BR" sz="2400" dirty="0"/>
              <a:t>...)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2A55C-0CE0-2848-AF14-B3AB120A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155" y="1873045"/>
            <a:ext cx="1681058" cy="946355"/>
          </a:xfrm>
          <a:prstGeom prst="rect">
            <a:avLst/>
          </a:prstGeom>
        </p:spPr>
      </p:pic>
      <p:sp>
        <p:nvSpPr>
          <p:cNvPr id="5" name="Multiplicar 4">
            <a:extLst>
              <a:ext uri="{FF2B5EF4-FFF2-40B4-BE49-F238E27FC236}">
                <a16:creationId xmlns:a16="http://schemas.microsoft.com/office/drawing/2014/main" id="{8C0F1AB3-02E3-2C4C-89D5-A32D930C21AD}"/>
              </a:ext>
            </a:extLst>
          </p:cNvPr>
          <p:cNvSpPr/>
          <p:nvPr/>
        </p:nvSpPr>
        <p:spPr>
          <a:xfrm>
            <a:off x="9122135" y="1343946"/>
            <a:ext cx="2089097" cy="2004551"/>
          </a:xfrm>
          <a:prstGeom prst="mathMultiply">
            <a:avLst>
              <a:gd name="adj1" fmla="val 1209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7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67322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Interpretar modelos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AE7D79F-E20D-474B-B749-9A8E4311FD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225" y="962025"/>
            <a:ext cx="5193735" cy="5565174"/>
          </a:xfrm>
          <a:prstGeom prst="rect">
            <a:avLst/>
          </a:prstGeom>
        </p:spPr>
      </p:pic>
      <p:sp>
        <p:nvSpPr>
          <p:cNvPr id="6" name="Quadro 5">
            <a:extLst>
              <a:ext uri="{FF2B5EF4-FFF2-40B4-BE49-F238E27FC236}">
                <a16:creationId xmlns:a16="http://schemas.microsoft.com/office/drawing/2014/main" id="{5174AB57-BE1F-644C-8BD2-06ECAF901862}"/>
              </a:ext>
            </a:extLst>
          </p:cNvPr>
          <p:cNvSpPr/>
          <p:nvPr/>
        </p:nvSpPr>
        <p:spPr>
          <a:xfrm>
            <a:off x="7839075" y="3790950"/>
            <a:ext cx="2143125" cy="1809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B5A7CE5-5DEE-1A4B-BBE1-68732A3C9E5D}"/>
              </a:ext>
            </a:extLst>
          </p:cNvPr>
          <p:cNvCxnSpPr>
            <a:cxnSpLocks/>
          </p:cNvCxnSpPr>
          <p:nvPr/>
        </p:nvCxnSpPr>
        <p:spPr>
          <a:xfrm>
            <a:off x="6092537" y="6024129"/>
            <a:ext cx="4048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181A1FE-F440-7F49-BCB2-3E66D7E91161}"/>
              </a:ext>
            </a:extLst>
          </p:cNvPr>
          <p:cNvCxnSpPr>
            <a:cxnSpLocks/>
          </p:cNvCxnSpPr>
          <p:nvPr/>
        </p:nvCxnSpPr>
        <p:spPr>
          <a:xfrm>
            <a:off x="6092537" y="5230400"/>
            <a:ext cx="4048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C0651EF0-B61B-2543-B075-ABFAD7496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86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Entender o que o modelo estatístico calculou e quais relações existem na estrutura de dados analisada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Sumário de um modelo estatístico:</a:t>
            </a:r>
          </a:p>
          <a:p>
            <a:r>
              <a:rPr lang="pt-BR" dirty="0"/>
              <a:t>Cabeçalho</a:t>
            </a:r>
          </a:p>
          <a:p>
            <a:r>
              <a:rPr lang="pt-BR" dirty="0"/>
              <a:t>Amostra e estrutura do desenho exp.</a:t>
            </a:r>
          </a:p>
          <a:p>
            <a:r>
              <a:rPr lang="pt-BR" dirty="0"/>
              <a:t>Valores estimados</a:t>
            </a:r>
          </a:p>
          <a:p>
            <a:r>
              <a:rPr lang="pt-BR" dirty="0"/>
              <a:t>Teste estatístico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Cuidado com interações !!!</a:t>
            </a:r>
          </a:p>
          <a:p>
            <a:endParaRPr lang="pt-BR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0B33694-6B95-B943-B9E7-5B54CB55E3B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Interpretação de modelos (3/4)</a:t>
            </a:r>
          </a:p>
        </p:txBody>
      </p:sp>
      <p:sp>
        <p:nvSpPr>
          <p:cNvPr id="9" name="Quadro 8">
            <a:extLst>
              <a:ext uri="{FF2B5EF4-FFF2-40B4-BE49-F238E27FC236}">
                <a16:creationId xmlns:a16="http://schemas.microsoft.com/office/drawing/2014/main" id="{4F3EC960-9D06-F248-A427-CCE55039D943}"/>
              </a:ext>
            </a:extLst>
          </p:cNvPr>
          <p:cNvSpPr/>
          <p:nvPr/>
        </p:nvSpPr>
        <p:spPr>
          <a:xfrm>
            <a:off x="6092537" y="871537"/>
            <a:ext cx="5688646" cy="1301820"/>
          </a:xfrm>
          <a:prstGeom prst="frame">
            <a:avLst>
              <a:gd name="adj1" fmla="val 2102"/>
            </a:avLst>
          </a:prstGeom>
          <a:solidFill>
            <a:srgbClr val="FF0000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Quadro 9">
            <a:extLst>
              <a:ext uri="{FF2B5EF4-FFF2-40B4-BE49-F238E27FC236}">
                <a16:creationId xmlns:a16="http://schemas.microsoft.com/office/drawing/2014/main" id="{690ED622-0C4E-1F43-99B6-67CC7EC96483}"/>
              </a:ext>
            </a:extLst>
          </p:cNvPr>
          <p:cNvSpPr/>
          <p:nvPr/>
        </p:nvSpPr>
        <p:spPr>
          <a:xfrm>
            <a:off x="6124769" y="3010658"/>
            <a:ext cx="5688646" cy="645540"/>
          </a:xfrm>
          <a:prstGeom prst="frame">
            <a:avLst>
              <a:gd name="adj1" fmla="val 4155"/>
            </a:avLst>
          </a:prstGeom>
          <a:solidFill>
            <a:srgbClr val="FF0000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C06F46F-04C1-5649-8C6D-20BA79FF0222}"/>
              </a:ext>
            </a:extLst>
          </p:cNvPr>
          <p:cNvCxnSpPr>
            <a:cxnSpLocks/>
          </p:cNvCxnSpPr>
          <p:nvPr/>
        </p:nvCxnSpPr>
        <p:spPr>
          <a:xfrm>
            <a:off x="6092537" y="4289492"/>
            <a:ext cx="4048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80807C-E215-1A4B-A77A-1057B2C09698}"/>
              </a:ext>
            </a:extLst>
          </p:cNvPr>
          <p:cNvSpPr txBox="1"/>
          <p:nvPr/>
        </p:nvSpPr>
        <p:spPr>
          <a:xfrm>
            <a:off x="6738113" y="586872"/>
            <a:ext cx="4345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 err="1">
                <a:latin typeface="Monaco" pitchFamily="2" charset="77"/>
              </a:rPr>
              <a:t>summary</a:t>
            </a:r>
            <a:r>
              <a:rPr lang="pt-BR" sz="1400" dirty="0">
                <a:latin typeface="Monaco" pitchFamily="2" charset="77"/>
              </a:rPr>
              <a:t>(modelo)</a:t>
            </a:r>
          </a:p>
        </p:txBody>
      </p:sp>
    </p:spTree>
    <p:extLst>
      <p:ext uri="{BB962C8B-B14F-4D97-AF65-F5344CB8AC3E}">
        <p14:creationId xmlns:p14="http://schemas.microsoft.com/office/powerpoint/2010/main" val="23114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Interpretar modelos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9ABCCE3-EC13-E24C-BE41-EF5474B4C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622780" cy="3124201"/>
          </a:xfrm>
        </p:spPr>
        <p:txBody>
          <a:bodyPr anchor="t"/>
          <a:lstStyle/>
          <a:p>
            <a:pPr marL="0" indent="0">
              <a:buNone/>
            </a:pPr>
            <a:r>
              <a:rPr lang="pt-BR" dirty="0"/>
              <a:t>Um </a:t>
            </a:r>
            <a:r>
              <a:rPr lang="pt-BR" dirty="0">
                <a:solidFill>
                  <a:srgbClr val="92D050"/>
                </a:solidFill>
              </a:rPr>
              <a:t>ponto crucial </a:t>
            </a:r>
          </a:p>
          <a:p>
            <a:pPr marL="0" indent="0">
              <a:buNone/>
            </a:pPr>
            <a:r>
              <a:rPr lang="pt-BR" dirty="0"/>
              <a:t>em estatística inferencial e no o teste de hipóteses usando modelos lineares é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>
                <a:solidFill>
                  <a:srgbClr val="92D050"/>
                </a:solidFill>
              </a:rPr>
              <a:t>“definir” </a:t>
            </a:r>
            <a:r>
              <a:rPr lang="pt-BR" dirty="0"/>
              <a:t>a </a:t>
            </a:r>
            <a:r>
              <a:rPr lang="pt-BR" dirty="0">
                <a:solidFill>
                  <a:srgbClr val="92D050"/>
                </a:solidFill>
              </a:rPr>
              <a:t>significância</a:t>
            </a:r>
            <a:r>
              <a:rPr lang="pt-BR" dirty="0"/>
              <a:t> dos Preditores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0B33694-6B95-B943-B9E7-5B54CB55E3B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Interpretação de modelos (3/4)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63F165A5-42F3-4240-BA10-5C4AFC833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anchor="t"/>
          <a:lstStyle/>
          <a:p>
            <a:pPr marL="0" indent="0" algn="just">
              <a:buNone/>
            </a:pPr>
            <a:r>
              <a:rPr lang="pt-BR" dirty="0"/>
              <a:t>Maneiras de “definir” significância: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Teste estatístico do modelo (*, **, ***)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Intervalo de confiança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/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Teste de razão de verossimilhança (LRT)</a:t>
            </a:r>
          </a:p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6FD313-BFAB-2F40-A172-9EA57C1D13D3}"/>
              </a:ext>
            </a:extLst>
          </p:cNvPr>
          <p:cNvSpPr txBox="1"/>
          <p:nvPr/>
        </p:nvSpPr>
        <p:spPr>
          <a:xfrm>
            <a:off x="6517230" y="3921322"/>
            <a:ext cx="453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92D050"/>
                </a:solidFill>
                <a:latin typeface="Monaco" pitchFamily="2" charset="77"/>
              </a:rPr>
              <a:t>confint</a:t>
            </a:r>
            <a:r>
              <a:rPr lang="pt-BR" sz="1400" dirty="0">
                <a:solidFill>
                  <a:srgbClr val="92D050"/>
                </a:solidFill>
                <a:latin typeface="Monaco" pitchFamily="2" charset="77"/>
              </a:rPr>
              <a:t>(modelo, </a:t>
            </a:r>
            <a:r>
              <a:rPr lang="pt-BR" sz="1400" dirty="0" err="1">
                <a:solidFill>
                  <a:srgbClr val="92D050"/>
                </a:solidFill>
                <a:latin typeface="Monaco" pitchFamily="2" charset="77"/>
              </a:rPr>
              <a:t>level</a:t>
            </a:r>
            <a:r>
              <a:rPr lang="pt-BR" sz="1400" dirty="0">
                <a:solidFill>
                  <a:srgbClr val="92D050"/>
                </a:solidFill>
                <a:latin typeface="Monaco" pitchFamily="2" charset="77"/>
              </a:rPr>
              <a:t> = .95)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8451449-D513-1440-AF4C-3471F499929B}"/>
              </a:ext>
            </a:extLst>
          </p:cNvPr>
          <p:cNvSpPr txBox="1"/>
          <p:nvPr/>
        </p:nvSpPr>
        <p:spPr>
          <a:xfrm>
            <a:off x="6517230" y="4702372"/>
            <a:ext cx="453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92D050"/>
                </a:solidFill>
                <a:latin typeface="Monaco" pitchFamily="2" charset="77"/>
              </a:rPr>
              <a:t>anova(modelo1, modelo2)</a:t>
            </a:r>
          </a:p>
        </p:txBody>
      </p:sp>
    </p:spTree>
    <p:extLst>
      <p:ext uri="{BB962C8B-B14F-4D97-AF65-F5344CB8AC3E}">
        <p14:creationId xmlns:p14="http://schemas.microsoft.com/office/powerpoint/2010/main" val="35069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Interpretar modelos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sz="2400" b="1" dirty="0">
                <a:solidFill>
                  <a:srgbClr val="FFC000"/>
                </a:solidFill>
              </a:rPr>
              <a:t>teste estatístico do modelo</a:t>
            </a:r>
            <a:endParaRPr lang="pt-BR" sz="2400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0B33694-6B95-B943-B9E7-5B54CB55E3B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Interpretação de modelos (3/4)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CD0F26B4-1C1D-7841-8112-AA52EB91467F}"/>
              </a:ext>
            </a:extLst>
          </p:cNvPr>
          <p:cNvSpPr/>
          <p:nvPr/>
        </p:nvSpPr>
        <p:spPr>
          <a:xfrm>
            <a:off x="1141413" y="2514600"/>
            <a:ext cx="3627357" cy="3405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library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(“lme4”)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data("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")</a:t>
            </a:r>
          </a:p>
          <a:p>
            <a:endParaRPr lang="pt-BR" sz="1400" dirty="0">
              <a:solidFill>
                <a:schemeClr val="bg1"/>
              </a:solidFill>
              <a:latin typeface="Monaco" pitchFamily="2" charset="77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MCompleto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&lt;- 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glmer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total.fruits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~ 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      + status 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amd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nutrient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reg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	   + (1|rack) + (1|popu)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      ,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family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= “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poisson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"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       , data =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0A4CECD-9906-DF42-BCF7-A629C5CE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9" y="2222338"/>
            <a:ext cx="4784152" cy="4496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FDB80C-D903-8B41-9CF3-DD12E0146651}"/>
              </a:ext>
            </a:extLst>
          </p:cNvPr>
          <p:cNvSpPr txBox="1"/>
          <p:nvPr/>
        </p:nvSpPr>
        <p:spPr>
          <a:xfrm>
            <a:off x="1447399" y="6072772"/>
            <a:ext cx="301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Monaco" pitchFamily="2" charset="77"/>
              </a:rPr>
              <a:t>summary</a:t>
            </a:r>
            <a:r>
              <a:rPr lang="pt-BR" dirty="0">
                <a:latin typeface="Monaco" pitchFamily="2" charset="77"/>
              </a:rPr>
              <a:t>(</a:t>
            </a:r>
            <a:r>
              <a:rPr lang="pt-BR" dirty="0" err="1">
                <a:latin typeface="Monaco" pitchFamily="2" charset="77"/>
              </a:rPr>
              <a:t>MCompleto</a:t>
            </a:r>
            <a:r>
              <a:rPr lang="pt-BR" dirty="0">
                <a:latin typeface="Monaco" pitchFamily="2" charset="77"/>
              </a:rPr>
              <a:t>)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4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Interpretar modelos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sz="2400" b="1" dirty="0">
                <a:solidFill>
                  <a:srgbClr val="FFC000"/>
                </a:solidFill>
              </a:rPr>
              <a:t>Intervalo de confiança</a:t>
            </a:r>
            <a:endParaRPr lang="pt-BR" sz="2400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0B33694-6B95-B943-B9E7-5B54CB55E3B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Interpretação de modelos (3/4)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FDB80C-D903-8B41-9CF3-DD12E0146651}"/>
              </a:ext>
            </a:extLst>
          </p:cNvPr>
          <p:cNvSpPr txBox="1"/>
          <p:nvPr/>
        </p:nvSpPr>
        <p:spPr>
          <a:xfrm>
            <a:off x="1226233" y="6087396"/>
            <a:ext cx="365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Monaco" pitchFamily="2" charset="77"/>
              </a:rPr>
              <a:t>confint</a:t>
            </a:r>
            <a:r>
              <a:rPr lang="pt-BR" dirty="0">
                <a:latin typeface="Monaco" pitchFamily="2" charset="77"/>
              </a:rPr>
              <a:t>(</a:t>
            </a:r>
            <a:r>
              <a:rPr lang="pt-BR" dirty="0" err="1">
                <a:latin typeface="Monaco" pitchFamily="2" charset="77"/>
              </a:rPr>
              <a:t>MCompleto</a:t>
            </a:r>
            <a:r>
              <a:rPr lang="pt-BR" dirty="0">
                <a:latin typeface="Monaco" pitchFamily="2" charset="77"/>
              </a:rPr>
              <a:t>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D8DEE-FE31-BD4D-BE01-5D6BBD428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06"/>
          <a:stretch/>
        </p:blipFill>
        <p:spPr>
          <a:xfrm>
            <a:off x="6288751" y="2801058"/>
            <a:ext cx="5054600" cy="2982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1425CBA-1BEA-B84A-847F-72C0BA37A901}"/>
              </a:ext>
            </a:extLst>
          </p:cNvPr>
          <p:cNvSpPr/>
          <p:nvPr/>
        </p:nvSpPr>
        <p:spPr>
          <a:xfrm>
            <a:off x="1141413" y="2514600"/>
            <a:ext cx="3627357" cy="3405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library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(“lme4”)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endParaRPr lang="pt-BR" sz="1400" dirty="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  <a:p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MCompleto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&lt;-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glmer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(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total.fruits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~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+ status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amd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nutrient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reg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(1|rack) + (1|popu)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,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family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= “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poisson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, data =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97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Interpretar modelos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sz="2400" b="1" dirty="0">
                <a:solidFill>
                  <a:srgbClr val="FFC000"/>
                </a:solidFill>
              </a:rPr>
              <a:t>teste de verossimilhança</a:t>
            </a:r>
            <a:endParaRPr lang="pt-BR" sz="2400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0B33694-6B95-B943-B9E7-5B54CB55E3B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Interpretação de modelos (3/4)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CD0F26B4-1C1D-7841-8112-AA52EB91467F}"/>
              </a:ext>
            </a:extLst>
          </p:cNvPr>
          <p:cNvSpPr/>
          <p:nvPr/>
        </p:nvSpPr>
        <p:spPr>
          <a:xfrm>
            <a:off x="458507" y="1777999"/>
            <a:ext cx="4634354" cy="40568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library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(“lme4”)</a:t>
            </a:r>
          </a:p>
          <a:p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library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(“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memisc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”)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endParaRPr lang="pt-BR" sz="1400" dirty="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  <a:p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MCompleto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&lt;-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glmer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(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total.fruits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~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+ status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amd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nutrient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reg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(1|rack) + (1|popu)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,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family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= “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poisson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, data =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)</a:t>
            </a:r>
          </a:p>
          <a:p>
            <a:endParaRPr lang="pt-BR" sz="1400" dirty="0">
              <a:solidFill>
                <a:schemeClr val="bg1"/>
              </a:solidFill>
              <a:latin typeface="Monaco" pitchFamily="2" charset="77"/>
            </a:endParaRP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M1 &lt;-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update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MCompleto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, .~. -status)</a:t>
            </a:r>
          </a:p>
          <a:p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M2 &lt;- 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update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MCompleto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, .~. -</a:t>
            </a:r>
            <a:r>
              <a:rPr lang="pt-BR" sz="1400" dirty="0" err="1">
                <a:solidFill>
                  <a:schemeClr val="bg1"/>
                </a:solidFill>
                <a:latin typeface="Monaco" pitchFamily="2" charset="77"/>
              </a:rPr>
              <a:t>amd</a:t>
            </a:r>
            <a:r>
              <a:rPr lang="pt-BR" sz="1400" dirty="0">
                <a:solidFill>
                  <a:schemeClr val="bg1"/>
                </a:solidFill>
                <a:latin typeface="Monaco" pitchFamily="2" charset="77"/>
              </a:rPr>
              <a:t>)</a:t>
            </a:r>
          </a:p>
          <a:p>
            <a:endParaRPr lang="pt-BR" sz="1400" dirty="0">
              <a:solidFill>
                <a:schemeClr val="bg1"/>
              </a:solidFill>
              <a:latin typeface="Monaco" pitchFamily="2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FDB80C-D903-8B41-9CF3-DD12E0146651}"/>
              </a:ext>
            </a:extLst>
          </p:cNvPr>
          <p:cNvSpPr txBox="1"/>
          <p:nvPr/>
        </p:nvSpPr>
        <p:spPr>
          <a:xfrm>
            <a:off x="950059" y="5919168"/>
            <a:ext cx="3651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aco" pitchFamily="2" charset="77"/>
              </a:rPr>
              <a:t>anova(</a:t>
            </a:r>
            <a:r>
              <a:rPr lang="pt-BR" dirty="0" err="1">
                <a:latin typeface="Monaco" pitchFamily="2" charset="77"/>
              </a:rPr>
              <a:t>MCompleto</a:t>
            </a:r>
            <a:r>
              <a:rPr lang="pt-BR" dirty="0">
                <a:latin typeface="Monaco" pitchFamily="2" charset="77"/>
              </a:rPr>
              <a:t>, M1)</a:t>
            </a:r>
          </a:p>
          <a:p>
            <a:pPr algn="ctr"/>
            <a:r>
              <a:rPr lang="pt-BR" dirty="0">
                <a:latin typeface="Monaco" pitchFamily="2" charset="77"/>
              </a:rPr>
              <a:t>anova(</a:t>
            </a:r>
            <a:r>
              <a:rPr lang="pt-BR" dirty="0" err="1">
                <a:latin typeface="Monaco" pitchFamily="2" charset="77"/>
              </a:rPr>
              <a:t>MCompleto</a:t>
            </a:r>
            <a:r>
              <a:rPr lang="pt-BR" dirty="0">
                <a:latin typeface="Monaco" pitchFamily="2" charset="77"/>
              </a:rPr>
              <a:t>, M2)</a:t>
            </a:r>
          </a:p>
          <a:p>
            <a:pPr algn="ctr"/>
            <a:r>
              <a:rPr lang="pt-BR" dirty="0" err="1">
                <a:latin typeface="Monaco" pitchFamily="2" charset="77"/>
              </a:rPr>
              <a:t>mtable</a:t>
            </a:r>
            <a:r>
              <a:rPr lang="pt-BR" dirty="0">
                <a:latin typeface="Monaco" pitchFamily="2" charset="77"/>
              </a:rPr>
              <a:t>(</a:t>
            </a:r>
            <a:r>
              <a:rPr lang="pt-BR" dirty="0" err="1">
                <a:latin typeface="Monaco" pitchFamily="2" charset="77"/>
              </a:rPr>
              <a:t>MCompleto</a:t>
            </a:r>
            <a:r>
              <a:rPr lang="pt-BR" dirty="0">
                <a:latin typeface="Monaco" pitchFamily="2" charset="77"/>
              </a:rPr>
              <a:t>, M1, M2)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7A1BD4-93F4-C642-82F2-F4E4FC59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18" y="1879505"/>
            <a:ext cx="6487515" cy="45904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DA96CB-BF23-6443-AF4B-6FC8E2CA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64" y="1986740"/>
            <a:ext cx="3985554" cy="4741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4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67322"/>
          </a:xfrm>
        </p:spPr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Interpretar modelos</a:t>
            </a:r>
            <a:endParaRPr lang="pt-BR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0B33694-6B95-B943-B9E7-5B54CB55E3B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Interpretação de modelos (3/4)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903C08C3-4455-D642-80FC-D0B575D74614}"/>
              </a:ext>
            </a:extLst>
          </p:cNvPr>
          <p:cNvSpPr/>
          <p:nvPr/>
        </p:nvSpPr>
        <p:spPr>
          <a:xfrm>
            <a:off x="956217" y="5910053"/>
            <a:ext cx="3997747" cy="9999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0000"/>
                </a:solidFill>
              </a:rPr>
              <a:t>Como interpretar efeitos de variáveis categóricas com mais de dois níveis?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C6002B81-254D-C34E-B3F5-B730E390D45A}"/>
              </a:ext>
            </a:extLst>
          </p:cNvPr>
          <p:cNvSpPr/>
          <p:nvPr/>
        </p:nvSpPr>
        <p:spPr>
          <a:xfrm>
            <a:off x="6441546" y="1438880"/>
            <a:ext cx="4696286" cy="212018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u="sng" dirty="0"/>
              <a:t>Exemplo de teste </a:t>
            </a:r>
            <a:r>
              <a:rPr lang="pt-BR" sz="1600" i="1" u="sng" dirty="0"/>
              <a:t>post-hoc</a:t>
            </a:r>
            <a:r>
              <a:rPr lang="pt-BR" sz="1600" u="sng" dirty="0"/>
              <a:t> (</a:t>
            </a:r>
            <a:r>
              <a:rPr lang="pt-BR" sz="1600" u="sng" dirty="0" err="1"/>
              <a:t>Tukey</a:t>
            </a:r>
            <a:r>
              <a:rPr lang="pt-BR" sz="1600" u="sng" dirty="0"/>
              <a:t>)</a:t>
            </a:r>
          </a:p>
          <a:p>
            <a:endParaRPr lang="pt-BR" sz="1600" dirty="0">
              <a:latin typeface="Monaco" pitchFamily="2" charset="77"/>
            </a:endParaRPr>
          </a:p>
          <a:p>
            <a:r>
              <a:rPr lang="pt-BR" sz="1600" dirty="0" err="1">
                <a:latin typeface="Monaco" pitchFamily="2" charset="77"/>
              </a:rPr>
              <a:t>library</a:t>
            </a:r>
            <a:r>
              <a:rPr lang="pt-BR" sz="1600" dirty="0">
                <a:latin typeface="Monaco" pitchFamily="2" charset="77"/>
              </a:rPr>
              <a:t>(“</a:t>
            </a:r>
            <a:r>
              <a:rPr lang="pt-BR" sz="1600" dirty="0" err="1">
                <a:latin typeface="Monaco" pitchFamily="2" charset="77"/>
              </a:rPr>
              <a:t>multcomp</a:t>
            </a:r>
            <a:r>
              <a:rPr lang="pt-BR" sz="1600" dirty="0">
                <a:latin typeface="Monaco" pitchFamily="2" charset="77"/>
              </a:rPr>
              <a:t>”)</a:t>
            </a:r>
          </a:p>
          <a:p>
            <a:endParaRPr lang="pt-BR" sz="1600" dirty="0">
              <a:latin typeface="Monaco" pitchFamily="2" charset="77"/>
            </a:endParaRPr>
          </a:p>
          <a:p>
            <a:r>
              <a:rPr lang="pt-BR" sz="1400" dirty="0" err="1">
                <a:latin typeface="Monaco" pitchFamily="2" charset="77"/>
              </a:rPr>
              <a:t>summary</a:t>
            </a:r>
            <a:r>
              <a:rPr lang="pt-BR" sz="1400" dirty="0">
                <a:latin typeface="Monaco" pitchFamily="2" charset="77"/>
              </a:rPr>
              <a:t>(</a:t>
            </a:r>
          </a:p>
          <a:p>
            <a:r>
              <a:rPr lang="pt-BR" sz="1400" dirty="0">
                <a:latin typeface="Monaco" pitchFamily="2" charset="77"/>
              </a:rPr>
              <a:t>  </a:t>
            </a:r>
            <a:r>
              <a:rPr lang="pt-BR" sz="1400" dirty="0" err="1">
                <a:latin typeface="Monaco" pitchFamily="2" charset="77"/>
              </a:rPr>
              <a:t>glht</a:t>
            </a:r>
            <a:r>
              <a:rPr lang="pt-BR" sz="1400" dirty="0">
                <a:latin typeface="Monaco" pitchFamily="2" charset="77"/>
              </a:rPr>
              <a:t>(</a:t>
            </a:r>
            <a:r>
              <a:rPr lang="pt-BR" sz="1400" dirty="0" err="1">
                <a:latin typeface="Monaco" pitchFamily="2" charset="77"/>
              </a:rPr>
              <a:t>MCompleto</a:t>
            </a:r>
            <a:endParaRPr lang="pt-BR" sz="1400" dirty="0">
              <a:latin typeface="Monaco" pitchFamily="2" charset="77"/>
            </a:endParaRPr>
          </a:p>
          <a:p>
            <a:r>
              <a:rPr lang="pt-BR" sz="1400" dirty="0">
                <a:latin typeface="Monaco" pitchFamily="2" charset="77"/>
              </a:rPr>
              <a:t>     , </a:t>
            </a:r>
            <a:r>
              <a:rPr lang="pt-BR" sz="1400" dirty="0" err="1">
                <a:latin typeface="Monaco" pitchFamily="2" charset="77"/>
              </a:rPr>
              <a:t>linfct</a:t>
            </a:r>
            <a:r>
              <a:rPr lang="pt-BR" sz="1400" dirty="0">
                <a:latin typeface="Monaco" pitchFamily="2" charset="77"/>
              </a:rPr>
              <a:t> = </a:t>
            </a:r>
            <a:r>
              <a:rPr lang="pt-BR" sz="1400" dirty="0" err="1">
                <a:latin typeface="Monaco" pitchFamily="2" charset="77"/>
              </a:rPr>
              <a:t>mcp</a:t>
            </a:r>
            <a:r>
              <a:rPr lang="pt-BR" sz="1400" dirty="0">
                <a:latin typeface="Monaco" pitchFamily="2" charset="77"/>
              </a:rPr>
              <a:t>(“status” = “</a:t>
            </a:r>
            <a:r>
              <a:rPr lang="pt-BR" sz="1400" dirty="0" err="1">
                <a:latin typeface="Monaco" pitchFamily="2" charset="77"/>
              </a:rPr>
              <a:t>Tukey</a:t>
            </a:r>
            <a:r>
              <a:rPr lang="pt-BR" sz="1400" dirty="0">
                <a:latin typeface="Monaco" pitchFamily="2" charset="77"/>
              </a:rPr>
              <a:t>”</a:t>
            </a:r>
          </a:p>
          <a:p>
            <a:r>
              <a:rPr lang="pt-BR" sz="1400" dirty="0">
                <a:latin typeface="Monaco" pitchFamily="2" charset="77"/>
              </a:rPr>
              <a:t>))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C9D338B9-F301-7344-9686-CE8C577F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55" y="3699816"/>
            <a:ext cx="5188445" cy="3158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6C4A4DB3-FFCB-914C-A8E8-7E8B41D59EF2}"/>
              </a:ext>
            </a:extLst>
          </p:cNvPr>
          <p:cNvSpPr/>
          <p:nvPr/>
        </p:nvSpPr>
        <p:spPr>
          <a:xfrm>
            <a:off x="1141413" y="2514600"/>
            <a:ext cx="3627357" cy="3405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library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(“lme4”)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data("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")</a:t>
            </a:r>
          </a:p>
          <a:p>
            <a:endParaRPr lang="pt-BR" sz="1400" dirty="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  <a:p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MCompleto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&lt;-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glmer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(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total.fruits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~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+ status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amd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nutrient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reg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	   + (1|rack) + (1|popu)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,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family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= “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poisson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"</a:t>
            </a:r>
          </a:p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       , data = </a:t>
            </a:r>
            <a:r>
              <a:rPr lang="pt-BR" sz="1400" dirty="0" err="1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Arabidopsis</a:t>
            </a:r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26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Representar efeitos</a:t>
            </a:r>
            <a:endParaRPr lang="pt-BR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E6A289FB-D44D-7D41-A462-ADBD1EE75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530183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Efeito é o </a:t>
            </a:r>
            <a:r>
              <a:rPr lang="pt-BR" dirty="0">
                <a:solidFill>
                  <a:srgbClr val="92D050"/>
                </a:solidFill>
              </a:rPr>
              <a:t>impacto de uma variável </a:t>
            </a:r>
            <a:r>
              <a:rPr lang="pt-BR" dirty="0"/>
              <a:t>específica (significativa no modelo) sobre a variável resposta </a:t>
            </a:r>
            <a:r>
              <a:rPr lang="pt-BR" dirty="0" err="1"/>
              <a:t>Y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Não se recomenda mostrar a relação de variáveis </a:t>
            </a:r>
            <a:r>
              <a:rPr lang="pt-BR" dirty="0" err="1"/>
              <a:t>preditoras</a:t>
            </a:r>
            <a:r>
              <a:rPr lang="pt-BR" dirty="0"/>
              <a:t> não significativas com a variável resposta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40565-ABB6-7A4B-84B2-6032B1775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anchor="t"/>
          <a:lstStyle/>
          <a:p>
            <a:pPr marL="0" indent="0" algn="just">
              <a:buNone/>
            </a:pPr>
            <a:r>
              <a:rPr lang="pt-BR" dirty="0"/>
              <a:t>Maneiras de “definir” significância: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Teste estatístico do modelo (*, **, ***)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Intervalo de confiança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/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Teste de razão de verossimilhança (LRT)</a:t>
            </a:r>
          </a:p>
          <a:p>
            <a:endParaRPr lang="pt-BR" dirty="0"/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D7D7E2D2-4CAC-4B45-95FC-538EC5D6061F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Representação de efeitos (4/4)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354C65-4E0A-8D46-9F1A-FB1CDA93E6C9}"/>
              </a:ext>
            </a:extLst>
          </p:cNvPr>
          <p:cNvSpPr txBox="1"/>
          <p:nvPr/>
        </p:nvSpPr>
        <p:spPr>
          <a:xfrm>
            <a:off x="6517231" y="3921322"/>
            <a:ext cx="394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92D050"/>
                </a:solidFill>
                <a:latin typeface="Monaco" pitchFamily="2" charset="77"/>
              </a:rPr>
              <a:t>confint</a:t>
            </a:r>
            <a:r>
              <a:rPr lang="pt-BR" sz="1400" dirty="0">
                <a:solidFill>
                  <a:srgbClr val="92D050"/>
                </a:solidFill>
                <a:latin typeface="Monaco" pitchFamily="2" charset="77"/>
              </a:rPr>
              <a:t>(modelo, </a:t>
            </a:r>
            <a:r>
              <a:rPr lang="pt-BR" sz="1400" dirty="0" err="1">
                <a:solidFill>
                  <a:srgbClr val="92D050"/>
                </a:solidFill>
                <a:latin typeface="Monaco" pitchFamily="2" charset="77"/>
              </a:rPr>
              <a:t>level</a:t>
            </a:r>
            <a:r>
              <a:rPr lang="pt-BR" sz="1400" dirty="0">
                <a:solidFill>
                  <a:srgbClr val="92D050"/>
                </a:solidFill>
                <a:latin typeface="Monaco" pitchFamily="2" charset="77"/>
              </a:rPr>
              <a:t> = .95)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F5755C-6F5E-364E-A256-4B3E13EE8811}"/>
              </a:ext>
            </a:extLst>
          </p:cNvPr>
          <p:cNvSpPr txBox="1"/>
          <p:nvPr/>
        </p:nvSpPr>
        <p:spPr>
          <a:xfrm>
            <a:off x="6517230" y="4702372"/>
            <a:ext cx="394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92D050"/>
                </a:solidFill>
                <a:latin typeface="Monaco" pitchFamily="2" charset="77"/>
              </a:rPr>
              <a:t>anova(modelo1, modelo2)</a:t>
            </a:r>
          </a:p>
        </p:txBody>
      </p:sp>
    </p:spTree>
    <p:extLst>
      <p:ext uri="{BB962C8B-B14F-4D97-AF65-F5344CB8AC3E}">
        <p14:creationId xmlns:p14="http://schemas.microsoft.com/office/powerpoint/2010/main" val="232502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Representar efeitos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34E865E-5F03-BE4D-BBF2-B4B9CFDFB03F}"/>
              </a:ext>
            </a:extLst>
          </p:cNvPr>
          <p:cNvGrpSpPr/>
          <p:nvPr/>
        </p:nvGrpSpPr>
        <p:grpSpPr>
          <a:xfrm>
            <a:off x="94082" y="2225994"/>
            <a:ext cx="3384283" cy="3554359"/>
            <a:chOff x="76548" y="1845734"/>
            <a:chExt cx="3384283" cy="3554359"/>
          </a:xfrm>
        </p:grpSpPr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4309981E-01C3-0A42-8125-F6CA83DA0670}"/>
                </a:ext>
              </a:extLst>
            </p:cNvPr>
            <p:cNvSpPr/>
            <p:nvPr/>
          </p:nvSpPr>
          <p:spPr>
            <a:xfrm>
              <a:off x="76548" y="1845734"/>
              <a:ext cx="3384282" cy="342600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294BDDA-AB51-7749-B560-5C1003762726}"/>
                </a:ext>
              </a:extLst>
            </p:cNvPr>
            <p:cNvSpPr txBox="1"/>
            <p:nvPr/>
          </p:nvSpPr>
          <p:spPr>
            <a:xfrm>
              <a:off x="238589" y="1860663"/>
              <a:ext cx="3222242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400" dirty="0">
                <a:solidFill>
                  <a:schemeClr val="bg1"/>
                </a:solidFill>
                <a:latin typeface="Monaco" pitchFamily="2" charset="77"/>
              </a:endParaRPr>
            </a:p>
            <a:p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library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("lme4")</a:t>
              </a:r>
            </a:p>
            <a:p>
              <a:r>
                <a:rPr lang="pt-BR" sz="1400" dirty="0" err="1">
                  <a:solidFill>
                    <a:schemeClr val="bg1"/>
                  </a:solidFill>
                  <a:latin typeface="Monaco" pitchFamily="2" charset="77"/>
                </a:rPr>
                <a:t>library</a:t>
              </a:r>
              <a:r>
                <a:rPr lang="pt-BR" sz="1400" dirty="0">
                  <a:solidFill>
                    <a:schemeClr val="bg1"/>
                  </a:solidFill>
                  <a:latin typeface="Monaco" pitchFamily="2" charset="77"/>
                </a:rPr>
                <a:t>("</a:t>
              </a:r>
              <a:r>
                <a:rPr lang="pt-BR" sz="1400" dirty="0" err="1">
                  <a:solidFill>
                    <a:schemeClr val="bg1"/>
                  </a:solidFill>
                  <a:latin typeface="Monaco" pitchFamily="2" charset="77"/>
                </a:rPr>
                <a:t>effects</a:t>
              </a:r>
              <a:r>
                <a:rPr lang="pt-BR" sz="1400" dirty="0">
                  <a:solidFill>
                    <a:schemeClr val="bg1"/>
                  </a:solidFill>
                  <a:latin typeface="Monaco" pitchFamily="2" charset="77"/>
                </a:rPr>
                <a:t>")</a:t>
              </a:r>
              <a:endPara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endParaRP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data("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Arabidopsis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")</a:t>
              </a:r>
            </a:p>
            <a:p>
              <a:endPara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endParaRPr>
            </a:p>
            <a:p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MCompleto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&lt;-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glmer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(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total.fruits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~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status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amd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nutrient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reg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(1|rack)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(1|popu)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,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family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= "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poisson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"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, data =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Arabidopsis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)</a:t>
              </a:r>
            </a:p>
            <a:p>
              <a:endParaRPr lang="pt-BR" sz="14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</p:grp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D7D7E2D2-4CAC-4B45-95FC-538EC5D6061F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Representação de efeitos (4/4)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A3495-8FBE-8A4E-8B49-DEEE803B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42" y="1971174"/>
            <a:ext cx="3987800" cy="4064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A48C7A-E762-BB49-9B97-9D47F020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012" y="1971173"/>
            <a:ext cx="4347520" cy="407525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2D8A668-64DA-1549-B2C0-58A46057E458}"/>
              </a:ext>
            </a:extLst>
          </p:cNvPr>
          <p:cNvSpPr txBox="1"/>
          <p:nvPr/>
        </p:nvSpPr>
        <p:spPr>
          <a:xfrm>
            <a:off x="4369265" y="6169306"/>
            <a:ext cx="301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Monaco" pitchFamily="2" charset="77"/>
              </a:rPr>
              <a:t>allEffects</a:t>
            </a:r>
            <a:r>
              <a:rPr lang="pt-BR" dirty="0">
                <a:latin typeface="Monaco" pitchFamily="2" charset="77"/>
              </a:rPr>
              <a:t>(modelo)</a:t>
            </a:r>
          </a:p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9FE08D-252F-3A4C-9C05-23EBE6D96EB7}"/>
              </a:ext>
            </a:extLst>
          </p:cNvPr>
          <p:cNvSpPr txBox="1"/>
          <p:nvPr/>
        </p:nvSpPr>
        <p:spPr>
          <a:xfrm>
            <a:off x="8350046" y="6169305"/>
            <a:ext cx="35015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 err="1">
                <a:latin typeface="Monaco" pitchFamily="2" charset="77"/>
              </a:rPr>
              <a:t>plot</a:t>
            </a:r>
            <a:r>
              <a:rPr lang="pt-BR" dirty="0">
                <a:latin typeface="Monaco" pitchFamily="2" charset="77"/>
              </a:rPr>
              <a:t>(</a:t>
            </a:r>
            <a:r>
              <a:rPr lang="pt-BR" dirty="0" err="1">
                <a:latin typeface="Monaco" pitchFamily="2" charset="77"/>
              </a:rPr>
              <a:t>allFffects</a:t>
            </a:r>
            <a:r>
              <a:rPr lang="pt-BR" dirty="0">
                <a:latin typeface="Monaco" pitchFamily="2" charset="77"/>
              </a:rPr>
              <a:t>(modelo)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645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9769-2CE0-264F-8580-E8EF5D9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PARTE 3</a:t>
            </a:r>
          </a:p>
        </p:txBody>
      </p:sp>
    </p:spTree>
    <p:extLst>
      <p:ext uri="{BB962C8B-B14F-4D97-AF65-F5344CB8AC3E}">
        <p14:creationId xmlns:p14="http://schemas.microsoft.com/office/powerpoint/2010/main" val="171315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Representar efeitos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sz="2400" b="1" dirty="0">
                <a:solidFill>
                  <a:srgbClr val="FFC000"/>
                </a:solidFill>
              </a:rPr>
              <a:t>manualmente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34E865E-5F03-BE4D-BBF2-B4B9CFDFB03F}"/>
              </a:ext>
            </a:extLst>
          </p:cNvPr>
          <p:cNvGrpSpPr/>
          <p:nvPr/>
        </p:nvGrpSpPr>
        <p:grpSpPr>
          <a:xfrm>
            <a:off x="94082" y="2225994"/>
            <a:ext cx="3384283" cy="3426001"/>
            <a:chOff x="76548" y="1845734"/>
            <a:chExt cx="3384283" cy="3426001"/>
          </a:xfrm>
        </p:grpSpPr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4309981E-01C3-0A42-8125-F6CA83DA0670}"/>
                </a:ext>
              </a:extLst>
            </p:cNvPr>
            <p:cNvSpPr/>
            <p:nvPr/>
          </p:nvSpPr>
          <p:spPr>
            <a:xfrm>
              <a:off x="76548" y="1845734"/>
              <a:ext cx="3384282" cy="342600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294BDDA-AB51-7749-B560-5C1003762726}"/>
                </a:ext>
              </a:extLst>
            </p:cNvPr>
            <p:cNvSpPr txBox="1"/>
            <p:nvPr/>
          </p:nvSpPr>
          <p:spPr>
            <a:xfrm>
              <a:off x="238589" y="1860663"/>
              <a:ext cx="3222242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400" dirty="0">
                <a:solidFill>
                  <a:schemeClr val="bg1"/>
                </a:solidFill>
                <a:latin typeface="Monaco" pitchFamily="2" charset="77"/>
              </a:endParaRPr>
            </a:p>
            <a:p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library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("lme4")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data("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Arabidopsis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")</a:t>
              </a:r>
            </a:p>
            <a:p>
              <a:endParaRPr lang="pt-BR" sz="1400" dirty="0">
                <a:solidFill>
                  <a:schemeClr val="tx1">
                    <a:lumMod val="50000"/>
                  </a:schemeClr>
                </a:solidFill>
                <a:latin typeface="Monaco" pitchFamily="2" charset="77"/>
              </a:endParaRPr>
            </a:p>
            <a:p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MCompleto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&lt;-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glmer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(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total.fruits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~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status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amd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nutrient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reg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(1|rack) 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+ (1|popu)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 ,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family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= "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poisson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"</a:t>
              </a:r>
            </a:p>
            <a:p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       , data = </a:t>
              </a:r>
              <a:r>
                <a:rPr lang="pt-BR" sz="1400" dirty="0" err="1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Arabidopsis</a:t>
              </a:r>
              <a:r>
                <a:rPr lang="pt-BR" sz="1400" dirty="0">
                  <a:solidFill>
                    <a:schemeClr val="tx1">
                      <a:lumMod val="50000"/>
                    </a:schemeClr>
                  </a:solidFill>
                  <a:latin typeface="Monaco" pitchFamily="2" charset="77"/>
                </a:rPr>
                <a:t>)</a:t>
              </a:r>
            </a:p>
            <a:p>
              <a:endParaRPr lang="pt-BR" sz="14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</p:grp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D7D7E2D2-4CAC-4B45-95FC-538EC5D6061F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Representação de efeitos (4/4)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A3495-8FBE-8A4E-8B49-DEEE803B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42" y="1971174"/>
            <a:ext cx="3987800" cy="4064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9FE08D-252F-3A4C-9C05-23EBE6D96EB7}"/>
              </a:ext>
            </a:extLst>
          </p:cNvPr>
          <p:cNvSpPr txBox="1"/>
          <p:nvPr/>
        </p:nvSpPr>
        <p:spPr>
          <a:xfrm>
            <a:off x="8350046" y="6150921"/>
            <a:ext cx="35015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200" dirty="0" err="1">
                <a:latin typeface="Monaco" pitchFamily="2" charset="77"/>
              </a:rPr>
              <a:t>plot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allFffects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MCompleto</a:t>
            </a:r>
            <a:r>
              <a:rPr lang="pt-BR" sz="1200" dirty="0">
                <a:latin typeface="Monaco" pitchFamily="2" charset="77"/>
              </a:rPr>
              <a:t>)</a:t>
            </a:r>
          </a:p>
          <a:p>
            <a:pPr algn="ctr"/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8E58C8-61AF-064A-B659-5EB77D05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33" y="3663291"/>
            <a:ext cx="4272639" cy="237188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5725E4-735F-C745-B3F9-1C5EF37C743A}"/>
              </a:ext>
            </a:extLst>
          </p:cNvPr>
          <p:cNvSpPr txBox="1"/>
          <p:nvPr/>
        </p:nvSpPr>
        <p:spPr>
          <a:xfrm>
            <a:off x="3640405" y="2105062"/>
            <a:ext cx="42726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>
                <a:latin typeface="Monaco" pitchFamily="2" charset="77"/>
              </a:rPr>
              <a:t>par(</a:t>
            </a:r>
            <a:r>
              <a:rPr lang="pt-BR" sz="1200" dirty="0" err="1">
                <a:latin typeface="Monaco" pitchFamily="2" charset="77"/>
              </a:rPr>
              <a:t>mfrow</a:t>
            </a:r>
            <a:r>
              <a:rPr lang="pt-BR" sz="1200" dirty="0">
                <a:latin typeface="Monaco" pitchFamily="2" charset="77"/>
              </a:rPr>
              <a:t> = </a:t>
            </a:r>
            <a:r>
              <a:rPr lang="pt-BR" sz="1200" dirty="0" err="1">
                <a:latin typeface="Monaco" pitchFamily="2" charset="77"/>
              </a:rPr>
              <a:t>c</a:t>
            </a:r>
            <a:r>
              <a:rPr lang="pt-BR" sz="1200" dirty="0">
                <a:latin typeface="Monaco" pitchFamily="2" charset="77"/>
              </a:rPr>
              <a:t>(1,2))</a:t>
            </a:r>
          </a:p>
          <a:p>
            <a:r>
              <a:rPr lang="pt-BR" sz="1200" dirty="0" err="1">
                <a:latin typeface="Monaco" pitchFamily="2" charset="77"/>
              </a:rPr>
              <a:t>plot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fitted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MCompleto</a:t>
            </a:r>
            <a:r>
              <a:rPr lang="pt-BR" sz="1200" dirty="0">
                <a:latin typeface="Monaco" pitchFamily="2" charset="77"/>
              </a:rPr>
              <a:t>) ~ </a:t>
            </a:r>
            <a:r>
              <a:rPr lang="pt-BR" sz="1200" dirty="0" err="1">
                <a:latin typeface="Monaco" pitchFamily="2" charset="77"/>
              </a:rPr>
              <a:t>Arabidopsis$status</a:t>
            </a:r>
            <a:r>
              <a:rPr lang="pt-BR" sz="1200" dirty="0">
                <a:latin typeface="Monaco" pitchFamily="2" charset="77"/>
              </a:rPr>
              <a:t>)</a:t>
            </a:r>
          </a:p>
          <a:p>
            <a:endParaRPr lang="pt-BR" sz="1200" dirty="0">
              <a:latin typeface="Monaco" pitchFamily="2" charset="77"/>
            </a:endParaRPr>
          </a:p>
          <a:p>
            <a:r>
              <a:rPr lang="pt-BR" sz="1200" dirty="0" err="1">
                <a:latin typeface="Monaco" pitchFamily="2" charset="77"/>
              </a:rPr>
              <a:t>plot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fitted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MCompleto</a:t>
            </a:r>
            <a:r>
              <a:rPr lang="pt-BR" sz="1200" dirty="0">
                <a:latin typeface="Monaco" pitchFamily="2" charset="77"/>
              </a:rPr>
              <a:t>) ~ 			</a:t>
            </a:r>
            <a:r>
              <a:rPr lang="pt-BR" sz="1200" dirty="0" err="1">
                <a:latin typeface="Monaco" pitchFamily="2" charset="77"/>
              </a:rPr>
              <a:t>Arabidopsis$nutrient</a:t>
            </a:r>
            <a:r>
              <a:rPr lang="pt-BR" sz="1200" dirty="0">
                <a:latin typeface="Monaco" pitchFamily="2" charset="77"/>
              </a:rPr>
              <a:t>)</a:t>
            </a:r>
          </a:p>
          <a:p>
            <a:r>
              <a:rPr lang="pt-BR" sz="1200" dirty="0" err="1">
                <a:latin typeface="Monaco" pitchFamily="2" charset="77"/>
              </a:rPr>
              <a:t>abline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lm</a:t>
            </a:r>
            <a:r>
              <a:rPr lang="pt-BR" sz="1200" dirty="0">
                <a:latin typeface="Monaco" pitchFamily="2" charset="77"/>
              </a:rPr>
              <a:t>(</a:t>
            </a:r>
            <a:r>
              <a:rPr lang="pt-BR" sz="1200" dirty="0" err="1">
                <a:latin typeface="Monaco" pitchFamily="2" charset="77"/>
              </a:rPr>
              <a:t>Arabidopsis$total.fruits</a:t>
            </a:r>
            <a:r>
              <a:rPr lang="pt-BR" sz="1200" dirty="0">
                <a:latin typeface="Monaco" pitchFamily="2" charset="77"/>
              </a:rPr>
              <a:t> ~ 	</a:t>
            </a:r>
            <a:r>
              <a:rPr lang="pt-BR" sz="1200" dirty="0" err="1">
                <a:latin typeface="Monaco" pitchFamily="2" charset="77"/>
              </a:rPr>
              <a:t>Arabidopsis$nutrient</a:t>
            </a:r>
            <a:r>
              <a:rPr lang="pt-BR" sz="1200" dirty="0">
                <a:latin typeface="Monaco" pitchFamily="2" charset="77"/>
              </a:rPr>
              <a:t>), </a:t>
            </a:r>
            <a:r>
              <a:rPr lang="pt-BR" sz="1200" dirty="0" err="1">
                <a:latin typeface="Monaco" pitchFamily="2" charset="77"/>
              </a:rPr>
              <a:t>col</a:t>
            </a:r>
            <a:r>
              <a:rPr lang="pt-BR" sz="1200" dirty="0">
                <a:latin typeface="Monaco" pitchFamily="2" charset="77"/>
              </a:rPr>
              <a:t> = "</a:t>
            </a:r>
            <a:r>
              <a:rPr lang="pt-BR" sz="1200" dirty="0" err="1">
                <a:latin typeface="Monaco" pitchFamily="2" charset="77"/>
              </a:rPr>
              <a:t>red</a:t>
            </a:r>
            <a:r>
              <a:rPr lang="pt-BR" sz="1200" dirty="0">
                <a:latin typeface="Monaco" pitchFamily="2" charset="77"/>
              </a:rPr>
              <a:t>")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3860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6ACB-EE2C-C94E-B7DC-5CE332AF0A64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pausa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0198-20E6-554F-AE41-187C304B9BB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dirty="0"/>
              <a:t>60 min. </a:t>
            </a:r>
            <a:r>
              <a:rPr lang="pt-BR" dirty="0" err="1"/>
              <a:t>p</a:t>
            </a:r>
            <a:r>
              <a:rPr lang="pt-BR" dirty="0"/>
              <a:t>/ almoço</a:t>
            </a:r>
          </a:p>
        </p:txBody>
      </p:sp>
    </p:spTree>
    <p:extLst>
      <p:ext uri="{BB962C8B-B14F-4D97-AF65-F5344CB8AC3E}">
        <p14:creationId xmlns:p14="http://schemas.microsoft.com/office/powerpoint/2010/main" val="778182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9769-2CE0-264F-8580-E8EF5D9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PARTE 4</a:t>
            </a:r>
          </a:p>
        </p:txBody>
      </p:sp>
    </p:spTree>
    <p:extLst>
      <p:ext uri="{BB962C8B-B14F-4D97-AF65-F5344CB8AC3E}">
        <p14:creationId xmlns:p14="http://schemas.microsoft.com/office/powerpoint/2010/main" val="1170145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664A2-2715-3146-9344-00FAE9EFB83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Modelos estatísticos em </a:t>
            </a:r>
            <a:r>
              <a:rPr lang="pt-BR" dirty="0" err="1"/>
              <a:t>R</a:t>
            </a:r>
            <a:endParaRPr lang="pt-BR" dirty="0"/>
          </a:p>
          <a:p>
            <a:r>
              <a:rPr lang="pt-BR" sz="1800" dirty="0"/>
              <a:t>Tutorial 4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26F4AB1-3D5B-EE40-880F-086685D45B60}"/>
              </a:ext>
            </a:extLst>
          </p:cNvPr>
          <p:cNvSpPr txBox="1">
            <a:spLocks/>
          </p:cNvSpPr>
          <p:nvPr/>
        </p:nvSpPr>
        <p:spPr>
          <a:xfrm>
            <a:off x="3480018" y="2666993"/>
            <a:ext cx="4533247" cy="3630709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Tutorial 4</a:t>
            </a:r>
          </a:p>
          <a:p>
            <a:pPr marL="0" indent="0">
              <a:buNone/>
            </a:pPr>
            <a:r>
              <a:rPr lang="pt-BR" dirty="0"/>
              <a:t>Modelos lineares em </a:t>
            </a:r>
            <a:r>
              <a:rPr lang="pt-BR" dirty="0" err="1"/>
              <a:t>R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C7CEBCF-27F3-8E4A-BCE7-671BDF3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53" y="4097437"/>
            <a:ext cx="1000085" cy="1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9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4BE90-C54D-3C45-BD7C-CB1BFBC2845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/>
              <a:t>EXERCÍCIO</a:t>
            </a: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56B898AC-7F1E-064F-B076-4F39D709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94112"/>
            <a:ext cx="9905998" cy="3359426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dirty="0"/>
              <a:t>eleja um conjunto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Defina uma hipótese + pergunta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Crie um modelo para responder sua pergunta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pt-BR" sz="2400" dirty="0"/>
              <a:t>O modelo é válido e respeita os preceitos estatísticos ?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pt-BR" sz="2400" dirty="0"/>
              <a:t>Represente e interprete seus resultados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pt-BR" sz="2400" dirty="0"/>
              <a:t>Apresente seus dados e discuta-os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2946EEC0-7C1F-EC4C-A126-2C82BCBFF050}"/>
              </a:ext>
            </a:extLst>
          </p:cNvPr>
          <p:cNvSpPr txBox="1">
            <a:spLocks/>
          </p:cNvSpPr>
          <p:nvPr/>
        </p:nvSpPr>
        <p:spPr>
          <a:xfrm>
            <a:off x="513129" y="5869751"/>
            <a:ext cx="11236419" cy="815248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rgbClr val="92D050"/>
                </a:solidFill>
              </a:rPr>
              <a:t>30-45 min. Exercício</a:t>
            </a:r>
            <a:r>
              <a:rPr lang="pt-BR" sz="1800" dirty="0"/>
              <a:t>		</a:t>
            </a:r>
            <a:r>
              <a:rPr lang="pt-BR" sz="1800" dirty="0">
                <a:solidFill>
                  <a:srgbClr val="00B0F0"/>
                </a:solidFill>
              </a:rPr>
              <a:t>90 min. Apresentações (5min. </a:t>
            </a:r>
            <a:r>
              <a:rPr lang="pt-BR" sz="1800" dirty="0" err="1">
                <a:solidFill>
                  <a:srgbClr val="00B0F0"/>
                </a:solidFill>
              </a:rPr>
              <a:t>p</a:t>
            </a:r>
            <a:r>
              <a:rPr lang="pt-BR" sz="1800" dirty="0">
                <a:solidFill>
                  <a:srgbClr val="00B0F0"/>
                </a:solidFill>
              </a:rPr>
              <a:t>/ aluno) 	</a:t>
            </a:r>
            <a:r>
              <a:rPr lang="pt-BR" sz="1800" dirty="0"/>
              <a:t>	</a:t>
            </a:r>
            <a:r>
              <a:rPr lang="pt-BR" sz="1800" dirty="0">
                <a:solidFill>
                  <a:srgbClr val="FFC000"/>
                </a:solidFill>
              </a:rPr>
              <a:t>~60 min. Discussão (3min. </a:t>
            </a:r>
            <a:r>
              <a:rPr lang="pt-BR" sz="1800" dirty="0" err="1">
                <a:solidFill>
                  <a:srgbClr val="FFC000"/>
                </a:solidFill>
              </a:rPr>
              <a:t>p</a:t>
            </a:r>
            <a:r>
              <a:rPr lang="pt-BR" sz="1800" dirty="0">
                <a:solidFill>
                  <a:srgbClr val="FFC000"/>
                </a:solidFill>
              </a:rPr>
              <a:t>/ aluno)</a:t>
            </a:r>
          </a:p>
        </p:txBody>
      </p:sp>
    </p:spTree>
    <p:extLst>
      <p:ext uri="{BB962C8B-B14F-4D97-AF65-F5344CB8AC3E}">
        <p14:creationId xmlns:p14="http://schemas.microsoft.com/office/powerpoint/2010/main" val="3797577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4532E-DF18-A44C-8CEF-4A007444BB6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Quem somos nós</a:t>
            </a:r>
            <a:br>
              <a:rPr lang="pt-BR"/>
            </a:br>
            <a:r>
              <a:rPr lang="pt-BR" sz="2400"/>
              <a:t>(depois do workshop)  </a:t>
            </a:r>
            <a:r>
              <a:rPr lang="pt-BR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B91D99-8AB0-404C-AACA-DF45181927DF}"/>
              </a:ext>
            </a:extLst>
          </p:cNvPr>
          <p:cNvSpPr txBox="1">
            <a:spLocks/>
          </p:cNvSpPr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Expectativas atendidas ?</a:t>
            </a:r>
          </a:p>
          <a:p>
            <a:r>
              <a:rPr lang="pt-BR"/>
              <a:t>Pontos +</a:t>
            </a:r>
          </a:p>
          <a:p>
            <a:r>
              <a:rPr lang="pt-BR"/>
              <a:t>Pontos –</a:t>
            </a:r>
          </a:p>
          <a:p>
            <a:r>
              <a:rPr lang="pt-BR"/>
              <a:t>Sugestões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021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75082-0E9B-7C44-8E60-2678054DE0C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Contato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4563FD-D9DE-544D-8B42-C483EFAD1F11}"/>
              </a:ext>
            </a:extLst>
          </p:cNvPr>
          <p:cNvSpPr txBox="1">
            <a:spLocks/>
          </p:cNvSpPr>
          <p:nvPr/>
        </p:nvSpPr>
        <p:spPr>
          <a:xfrm>
            <a:off x="1141412" y="5506278"/>
            <a:ext cx="6267838" cy="99969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b="1" dirty="0">
                <a:latin typeface="+mj-lt"/>
                <a:cs typeface="Al Bayan Plain" pitchFamily="2" charset="-78"/>
              </a:rPr>
              <a:t>Website:		</a:t>
            </a:r>
            <a:r>
              <a:rPr lang="pt-BR" b="1" dirty="0">
                <a:solidFill>
                  <a:srgbClr val="FFC000"/>
                </a:solidFill>
                <a:latin typeface="Helvetica" pitchFamily="2" charset="0"/>
                <a:ea typeface="Arial Unicode MS" panose="020B0604020202020204" pitchFamily="34" charset="-128"/>
                <a:cs typeface="Oriya MN" pitchFamily="2" charset="0"/>
              </a:rPr>
              <a:t>Samuel-</a:t>
            </a:r>
            <a:r>
              <a:rPr lang="pt-BR" b="1" dirty="0" err="1">
                <a:solidFill>
                  <a:srgbClr val="FFC000"/>
                </a:solidFill>
                <a:latin typeface="Helvetica" pitchFamily="2" charset="0"/>
                <a:ea typeface="Arial Unicode MS" panose="020B0604020202020204" pitchFamily="34" charset="-128"/>
                <a:cs typeface="Oriya MN" pitchFamily="2" charset="0"/>
              </a:rPr>
              <a:t>Carleial.Github.io</a:t>
            </a:r>
            <a:endParaRPr lang="pt-BR" b="1" dirty="0">
              <a:latin typeface="+mj-lt"/>
              <a:cs typeface="Al Bayan Plain" pitchFamily="2" charset="-78"/>
            </a:endParaRPr>
          </a:p>
          <a:p>
            <a:pPr marL="0" indent="0">
              <a:buFont typeface="Arial"/>
              <a:buNone/>
            </a:pPr>
            <a:r>
              <a:rPr lang="pt-BR" b="1" dirty="0">
                <a:latin typeface="+mj-lt"/>
                <a:cs typeface="Al Bayan Plain" pitchFamily="2" charset="-78"/>
              </a:rPr>
              <a:t>E-mail:		</a:t>
            </a:r>
            <a:r>
              <a:rPr lang="pt-BR" b="1" dirty="0" err="1">
                <a:solidFill>
                  <a:srgbClr val="FFC000"/>
                </a:solidFill>
                <a:latin typeface="Helvetica" pitchFamily="2" charset="0"/>
                <a:cs typeface="Al Bayan Plain" pitchFamily="2" charset="-78"/>
              </a:rPr>
              <a:t>Samuel.Carleial@uni-konstanz.de</a:t>
            </a:r>
            <a:endParaRPr lang="pt-BR" b="1" dirty="0">
              <a:solidFill>
                <a:srgbClr val="FFC000"/>
              </a:solidFill>
              <a:latin typeface="Helvetica" pitchFamily="2" charset="0"/>
              <a:cs typeface="Al Bayan Plain" pitchFamily="2" charset="-78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D56B78-89CC-794A-B1D1-B2137470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71782"/>
            <a:ext cx="6267838" cy="38857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0F5ADAED-5081-C747-A179-02F5477E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63" y="1471782"/>
            <a:ext cx="3412827" cy="50262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22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B719F54-589D-2444-B43D-E45ED7154DC0}"/>
              </a:ext>
            </a:extLst>
          </p:cNvPr>
          <p:cNvSpPr txBox="1">
            <a:spLocks/>
          </p:cNvSpPr>
          <p:nvPr/>
        </p:nvSpPr>
        <p:spPr>
          <a:xfrm>
            <a:off x="681487" y="609600"/>
            <a:ext cx="10757139" cy="417171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600" dirty="0"/>
              <a:t>MODELOS (lineares) ESTATÍSTICOS</a:t>
            </a:r>
            <a:br>
              <a:rPr lang="pt-BR" sz="3600" dirty="0"/>
            </a:br>
            <a:br>
              <a:rPr lang="pt-BR" sz="3600" dirty="0"/>
            </a:br>
            <a:r>
              <a:rPr lang="pt-BR" sz="1800" i="1" dirty="0"/>
              <a:t>um guia direcionado na análise DE ESTUDOS CIENTÍFICOS EM GERAL</a:t>
            </a:r>
            <a:endParaRPr lang="pt-BR" sz="36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EF26A06-0D46-C349-83FB-97E6CD047400}"/>
              </a:ext>
            </a:extLst>
          </p:cNvPr>
          <p:cNvSpPr txBox="1">
            <a:spLocks/>
          </p:cNvSpPr>
          <p:nvPr/>
        </p:nvSpPr>
        <p:spPr>
          <a:xfrm>
            <a:off x="1751012" y="4934308"/>
            <a:ext cx="8676222" cy="85689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Samuel Carleial</a:t>
            </a:r>
          </a:p>
          <a:p>
            <a:pPr marL="0" indent="0" algn="ctr">
              <a:buNone/>
            </a:pPr>
            <a:r>
              <a:rPr lang="pt-BR" dirty="0"/>
              <a:t>Dezembro de 2019</a:t>
            </a:r>
          </a:p>
        </p:txBody>
      </p:sp>
    </p:spTree>
    <p:extLst>
      <p:ext uri="{BB962C8B-B14F-4D97-AF65-F5344CB8AC3E}">
        <p14:creationId xmlns:p14="http://schemas.microsoft.com/office/powerpoint/2010/main" val="341765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F276E1B8-CF91-664D-ACA6-DAD55401798D}"/>
              </a:ext>
            </a:extLst>
          </p:cNvPr>
          <p:cNvSpPr/>
          <p:nvPr/>
        </p:nvSpPr>
        <p:spPr>
          <a:xfrm>
            <a:off x="1301750" y="2846517"/>
            <a:ext cx="4155153" cy="139372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rgbClr val="FFC000"/>
              </a:solidFill>
            </a:endParaRPr>
          </a:p>
        </p:txBody>
      </p: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C0CF527F-9766-D440-B10F-EE81A88F827E}"/>
              </a:ext>
            </a:extLst>
          </p:cNvPr>
          <p:cNvSpPr/>
          <p:nvPr/>
        </p:nvSpPr>
        <p:spPr>
          <a:xfrm>
            <a:off x="6504867" y="1635811"/>
            <a:ext cx="4542544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Tarde (prática)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A5CE18EE-C3AD-7B4C-A5E7-4924CED62E89}"/>
              </a:ext>
            </a:extLst>
          </p:cNvPr>
          <p:cNvSpPr/>
          <p:nvPr/>
        </p:nvSpPr>
        <p:spPr>
          <a:xfrm>
            <a:off x="1141413" y="1651189"/>
            <a:ext cx="4667250" cy="4589673"/>
          </a:xfrm>
          <a:prstGeom prst="round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solidFill>
                  <a:srgbClr val="FFC000"/>
                </a:solidFill>
              </a:rPr>
              <a:t>Manhã (teoria)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5ABC724-CF32-B847-90B4-D40AA5FD0EE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BB9C05B-D765-1349-A9BB-2D22EB83F79C}"/>
              </a:ext>
            </a:extLst>
          </p:cNvPr>
          <p:cNvSpPr txBox="1">
            <a:spLocks/>
          </p:cNvSpPr>
          <p:nvPr/>
        </p:nvSpPr>
        <p:spPr>
          <a:xfrm>
            <a:off x="1301750" y="2165539"/>
            <a:ext cx="4344988" cy="34647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b="1" dirty="0"/>
              <a:t>modelos estatísticos em </a:t>
            </a:r>
            <a:r>
              <a:rPr lang="pt-BR" b="1" dirty="0" err="1"/>
              <a:t>R</a:t>
            </a:r>
            <a:endParaRPr lang="pt-BR" b="1" dirty="0"/>
          </a:p>
          <a:p>
            <a:pPr marL="0" indent="0" algn="ctr">
              <a:buFont typeface="Arial"/>
              <a:buNone/>
            </a:pPr>
            <a:endParaRPr lang="pt-BR" b="1" dirty="0"/>
          </a:p>
          <a:p>
            <a:r>
              <a:rPr lang="pt-BR" b="1" dirty="0"/>
              <a:t>Tipos e distribuições associadas</a:t>
            </a:r>
          </a:p>
          <a:p>
            <a:r>
              <a:rPr lang="pt-BR" b="1" dirty="0"/>
              <a:t>Parâmetros</a:t>
            </a:r>
          </a:p>
          <a:p>
            <a:r>
              <a:rPr lang="pt-BR" b="1" dirty="0"/>
              <a:t>Exemplos de modelos</a:t>
            </a:r>
          </a:p>
          <a:p>
            <a:r>
              <a:rPr lang="pt-BR" b="1" dirty="0"/>
              <a:t>Diagnóstico</a:t>
            </a:r>
          </a:p>
          <a:p>
            <a:r>
              <a:rPr lang="pt-BR" b="1" dirty="0"/>
              <a:t>Interpretação</a:t>
            </a:r>
          </a:p>
          <a:p>
            <a:r>
              <a:rPr lang="pt-BR" b="1" dirty="0"/>
              <a:t>Representação de efeitos</a:t>
            </a:r>
          </a:p>
          <a:p>
            <a:endParaRPr lang="pt-BR" b="1" dirty="0"/>
          </a:p>
          <a:p>
            <a:pPr marL="0" indent="0" algn="ctr">
              <a:buFont typeface="Arial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4FA03F19-23CF-B543-9881-62BD50461C1D}"/>
              </a:ext>
            </a:extLst>
          </p:cNvPr>
          <p:cNvSpPr/>
          <p:nvPr/>
        </p:nvSpPr>
        <p:spPr>
          <a:xfrm>
            <a:off x="903642" y="2162287"/>
            <a:ext cx="6745045" cy="403411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>
                <a:solidFill>
                  <a:srgbClr val="92D050"/>
                </a:solidFill>
              </a:rPr>
              <a:t>Modelos lineares generalizados (GLM ou GLMM)</a:t>
            </a:r>
          </a:p>
          <a:p>
            <a:pPr algn="ctr"/>
            <a:endParaRPr lang="pt-BR" sz="600" dirty="0">
              <a:solidFill>
                <a:srgbClr val="92D050"/>
              </a:solidFill>
            </a:endParaRPr>
          </a:p>
          <a:p>
            <a:pPr algn="ctr"/>
            <a:r>
              <a:rPr lang="pt-BR" sz="1200" dirty="0">
                <a:solidFill>
                  <a:srgbClr val="92D050"/>
                </a:solidFill>
              </a:rPr>
              <a:t>Erros </a:t>
            </a:r>
            <a:r>
              <a:rPr lang="pt-BR" sz="1200" b="1" u="sng" dirty="0">
                <a:solidFill>
                  <a:srgbClr val="92D050"/>
                </a:solidFill>
              </a:rPr>
              <a:t>não</a:t>
            </a:r>
            <a:r>
              <a:rPr lang="pt-BR" sz="1200" dirty="0">
                <a:solidFill>
                  <a:srgbClr val="92D050"/>
                </a:solidFill>
              </a:rPr>
              <a:t> tem distribuição normal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Tipos de modelos 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b="1" dirty="0">
                <a:solidFill>
                  <a:srgbClr val="FFC000"/>
                </a:solidFill>
              </a:rPr>
              <a:t>tipos de distribuições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21DC6D-155D-204D-AF49-635B792B5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8442" y="2667000"/>
            <a:ext cx="2628969" cy="312420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Passos importantes:</a:t>
            </a:r>
          </a:p>
          <a:p>
            <a:pPr marL="0" indent="0">
              <a:buNone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Preparação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Construção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Diagnóstico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Interpretação</a:t>
            </a:r>
          </a:p>
          <a:p>
            <a:pPr lvl="1">
              <a:buFont typeface="Wingdings" pitchFamily="2" charset="2"/>
              <a:buChar char="Ø"/>
            </a:pP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 associar</a:t>
            </a:r>
          </a:p>
          <a:p>
            <a:pPr lvl="1">
              <a:buFont typeface="Wingdings" pitchFamily="2" charset="2"/>
              <a:buChar char="Ø"/>
            </a:pP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 Predizer</a:t>
            </a:r>
          </a:p>
          <a:p>
            <a:pPr lvl="1">
              <a:buFont typeface="Wingdings" pitchFamily="2" charset="2"/>
              <a:buChar char="Ø"/>
            </a:pP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 Extrapolar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AA6458E-B539-8947-8BBF-BF3CBAFAC4BD}"/>
              </a:ext>
            </a:extLst>
          </p:cNvPr>
          <p:cNvSpPr/>
          <p:nvPr/>
        </p:nvSpPr>
        <p:spPr>
          <a:xfrm>
            <a:off x="1119832" y="6408141"/>
            <a:ext cx="6203413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i="1" dirty="0"/>
              <a:t>(Thomas, </a:t>
            </a:r>
            <a:r>
              <a:rPr lang="pt-BR" sz="1100" i="1" dirty="0" err="1"/>
              <a:t>Vaughan</a:t>
            </a:r>
            <a:r>
              <a:rPr lang="pt-BR" sz="1100" i="1" dirty="0"/>
              <a:t> &amp; </a:t>
            </a:r>
            <a:r>
              <a:rPr lang="pt-BR" sz="1100" i="1" dirty="0" err="1"/>
              <a:t>Lello</a:t>
            </a:r>
            <a:r>
              <a:rPr lang="pt-BR" sz="1100" i="1" dirty="0"/>
              <a:t>, 2013)</a:t>
            </a:r>
          </a:p>
          <a:p>
            <a:pPr algn="ctr"/>
            <a:r>
              <a:rPr lang="pt-BR" sz="1100" i="1" dirty="0"/>
              <a:t>Data </a:t>
            </a:r>
            <a:r>
              <a:rPr lang="pt-BR" sz="1100" i="1" dirty="0" err="1"/>
              <a:t>analysis</a:t>
            </a:r>
            <a:r>
              <a:rPr lang="pt-BR" sz="1100" i="1" dirty="0"/>
              <a:t> </a:t>
            </a:r>
            <a:r>
              <a:rPr lang="pt-BR" sz="1100" i="1" dirty="0" err="1"/>
              <a:t>with</a:t>
            </a:r>
            <a:r>
              <a:rPr lang="pt-BR" sz="1100" i="1" dirty="0"/>
              <a:t> </a:t>
            </a:r>
            <a:r>
              <a:rPr lang="pt-BR" sz="1100" i="1" dirty="0" err="1"/>
              <a:t>R</a:t>
            </a:r>
            <a:r>
              <a:rPr lang="pt-BR" sz="1100" i="1" dirty="0"/>
              <a:t> </a:t>
            </a:r>
            <a:r>
              <a:rPr lang="pt-BR" sz="1100" i="1" dirty="0" err="1"/>
              <a:t>statistical</a:t>
            </a:r>
            <a:r>
              <a:rPr lang="pt-BR" sz="1100" i="1" dirty="0"/>
              <a:t> software – a </a:t>
            </a:r>
            <a:r>
              <a:rPr lang="pt-BR" sz="1100" i="1" dirty="0" err="1"/>
              <a:t>guidebook</a:t>
            </a:r>
            <a:r>
              <a:rPr lang="pt-BR" sz="1100" i="1" dirty="0"/>
              <a:t> for </a:t>
            </a:r>
            <a:r>
              <a:rPr lang="pt-BR" sz="1100" i="1" dirty="0" err="1"/>
              <a:t>scientists</a:t>
            </a:r>
            <a:endParaRPr lang="pt-BR" sz="1100" i="1" dirty="0"/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E86CA043-9E97-9C4F-B617-3B094990AB3D}"/>
              </a:ext>
            </a:extLst>
          </p:cNvPr>
          <p:cNvSpPr/>
          <p:nvPr/>
        </p:nvSpPr>
        <p:spPr>
          <a:xfrm>
            <a:off x="1141413" y="3359538"/>
            <a:ext cx="4225963" cy="28368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>
                <a:solidFill>
                  <a:srgbClr val="92D050"/>
                </a:solidFill>
              </a:rPr>
              <a:t>Modelos lineares gerais (GLM)</a:t>
            </a:r>
          </a:p>
          <a:p>
            <a:pPr algn="ctr"/>
            <a:endParaRPr lang="pt-BR" sz="600" dirty="0">
              <a:solidFill>
                <a:srgbClr val="92D050"/>
              </a:solidFill>
            </a:endParaRPr>
          </a:p>
          <a:p>
            <a:pPr algn="ctr"/>
            <a:r>
              <a:rPr lang="pt-BR" sz="1200" dirty="0">
                <a:solidFill>
                  <a:srgbClr val="92D050"/>
                </a:solidFill>
              </a:rPr>
              <a:t>Erro tem distribuição normal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B785D4A-FDB7-3842-91AE-02E1151304BB}"/>
              </a:ext>
            </a:extLst>
          </p:cNvPr>
          <p:cNvGrpSpPr/>
          <p:nvPr/>
        </p:nvGrpSpPr>
        <p:grpSpPr>
          <a:xfrm>
            <a:off x="1268623" y="4390016"/>
            <a:ext cx="1800000" cy="1806389"/>
            <a:chOff x="1268623" y="4390016"/>
            <a:chExt cx="1800000" cy="1806389"/>
          </a:xfrm>
        </p:grpSpPr>
        <p:sp>
          <p:nvSpPr>
            <p:cNvPr id="12" name="Retângulo Arredondado 11">
              <a:extLst>
                <a:ext uri="{FF2B5EF4-FFF2-40B4-BE49-F238E27FC236}">
                  <a16:creationId xmlns:a16="http://schemas.microsoft.com/office/drawing/2014/main" id="{EBA0611A-3E52-3946-A02D-A9F406722F2D}"/>
                </a:ext>
              </a:extLst>
            </p:cNvPr>
            <p:cNvSpPr/>
            <p:nvPr/>
          </p:nvSpPr>
          <p:spPr>
            <a:xfrm>
              <a:off x="1268623" y="4390016"/>
              <a:ext cx="1800000" cy="18063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pt-BR" sz="1400" dirty="0">
                <a:solidFill>
                  <a:srgbClr val="FFC000"/>
                </a:solidFill>
              </a:endParaRPr>
            </a:p>
            <a:p>
              <a:pPr algn="ctr"/>
              <a:r>
                <a:rPr lang="pt-BR" sz="1400" dirty="0">
                  <a:solidFill>
                    <a:srgbClr val="FFC000"/>
                  </a:solidFill>
                </a:rPr>
                <a:t>ANOVA</a:t>
              </a:r>
            </a:p>
          </p:txBody>
        </p:sp>
        <p:sp>
          <p:nvSpPr>
            <p:cNvPr id="17" name="Retângulo Arredondado 16">
              <a:extLst>
                <a:ext uri="{FF2B5EF4-FFF2-40B4-BE49-F238E27FC236}">
                  <a16:creationId xmlns:a16="http://schemas.microsoft.com/office/drawing/2014/main" id="{729D5601-14E8-1C4F-9B65-E3AB60D303A0}"/>
                </a:ext>
              </a:extLst>
            </p:cNvPr>
            <p:cNvSpPr/>
            <p:nvPr/>
          </p:nvSpPr>
          <p:spPr>
            <a:xfrm>
              <a:off x="1412618" y="5381763"/>
              <a:ext cx="1512009" cy="8146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testes </a:t>
              </a:r>
              <a:r>
                <a:rPr lang="pt-BR" sz="1400" dirty="0" err="1">
                  <a:solidFill>
                    <a:schemeClr val="tx1"/>
                  </a:solidFill>
                </a:rPr>
                <a:t>t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ABCF9E1-A21D-9A44-AC62-135B5001861A}"/>
              </a:ext>
            </a:extLst>
          </p:cNvPr>
          <p:cNvGrpSpPr/>
          <p:nvPr/>
        </p:nvGrpSpPr>
        <p:grpSpPr>
          <a:xfrm>
            <a:off x="3321540" y="4390016"/>
            <a:ext cx="1800000" cy="1806388"/>
            <a:chOff x="3321540" y="4390016"/>
            <a:chExt cx="1800000" cy="1806388"/>
          </a:xfrm>
        </p:grpSpPr>
        <p:sp>
          <p:nvSpPr>
            <p:cNvPr id="14" name="Retângulo Arredondado 13">
              <a:extLst>
                <a:ext uri="{FF2B5EF4-FFF2-40B4-BE49-F238E27FC236}">
                  <a16:creationId xmlns:a16="http://schemas.microsoft.com/office/drawing/2014/main" id="{EFF9D867-C4D8-144E-8D3C-744C79B6CBFC}"/>
                </a:ext>
              </a:extLst>
            </p:cNvPr>
            <p:cNvSpPr/>
            <p:nvPr/>
          </p:nvSpPr>
          <p:spPr>
            <a:xfrm>
              <a:off x="3321540" y="4390016"/>
              <a:ext cx="1800000" cy="18063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pt-BR" sz="1400" dirty="0">
                <a:solidFill>
                  <a:srgbClr val="FFC000"/>
                </a:solidFill>
              </a:endParaRPr>
            </a:p>
            <a:p>
              <a:pPr algn="ctr"/>
              <a:r>
                <a:rPr lang="pt-BR" sz="1400" dirty="0">
                  <a:solidFill>
                    <a:srgbClr val="FFC000"/>
                  </a:solidFill>
                </a:rPr>
                <a:t>Regressão </a:t>
              </a:r>
            </a:p>
            <a:p>
              <a:pPr algn="ctr"/>
              <a:r>
                <a:rPr lang="pt-BR" sz="1400" dirty="0">
                  <a:solidFill>
                    <a:srgbClr val="FFC000"/>
                  </a:solidFill>
                </a:rPr>
                <a:t>múltipla</a:t>
              </a:r>
              <a:endParaRPr lang="pt-BR" sz="1050" dirty="0">
                <a:solidFill>
                  <a:srgbClr val="FFC000"/>
                </a:solidFill>
              </a:endParaRPr>
            </a:p>
          </p:txBody>
        </p:sp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972FB4EF-E00F-3541-B4D6-8C92A3046C52}"/>
                </a:ext>
              </a:extLst>
            </p:cNvPr>
            <p:cNvSpPr/>
            <p:nvPr/>
          </p:nvSpPr>
          <p:spPr>
            <a:xfrm>
              <a:off x="3465535" y="5381763"/>
              <a:ext cx="1512009" cy="8146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regressão &amp; 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correlação</a:t>
              </a:r>
            </a:p>
          </p:txBody>
        </p:sp>
      </p:grp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B6562160-329B-EC4F-82FF-DCFA177924A0}"/>
              </a:ext>
            </a:extLst>
          </p:cNvPr>
          <p:cNvSpPr/>
          <p:nvPr/>
        </p:nvSpPr>
        <p:spPr>
          <a:xfrm>
            <a:off x="5605147" y="3359538"/>
            <a:ext cx="1774599" cy="2836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FC000"/>
                </a:solidFill>
              </a:rPr>
              <a:t>Binomial</a:t>
            </a:r>
          </a:p>
          <a:p>
            <a:pPr algn="ctr"/>
            <a:r>
              <a:rPr lang="pt-BR" sz="1100" dirty="0">
                <a:solidFill>
                  <a:srgbClr val="FFC000"/>
                </a:solidFill>
              </a:rPr>
              <a:t>(regressão logística)</a:t>
            </a:r>
          </a:p>
          <a:p>
            <a:pPr algn="ctr"/>
            <a:endParaRPr lang="pt-BR" sz="1400" dirty="0">
              <a:solidFill>
                <a:srgbClr val="FFC000"/>
              </a:solidFill>
            </a:endParaRPr>
          </a:p>
          <a:p>
            <a:pPr algn="ctr"/>
            <a:r>
              <a:rPr lang="pt-BR" sz="1400" dirty="0">
                <a:solidFill>
                  <a:srgbClr val="FFC000"/>
                </a:solidFill>
              </a:rPr>
              <a:t>Binomial negativo</a:t>
            </a:r>
          </a:p>
          <a:p>
            <a:pPr algn="ctr"/>
            <a:endParaRPr lang="pt-BR" sz="1400" dirty="0">
              <a:solidFill>
                <a:srgbClr val="FFC000"/>
              </a:solidFill>
            </a:endParaRPr>
          </a:p>
          <a:p>
            <a:pPr algn="ctr"/>
            <a:r>
              <a:rPr lang="pt-BR" sz="1400" dirty="0">
                <a:solidFill>
                  <a:srgbClr val="FFC000"/>
                </a:solidFill>
              </a:rPr>
              <a:t>Gama</a:t>
            </a:r>
          </a:p>
          <a:p>
            <a:pPr algn="ctr"/>
            <a:endParaRPr lang="pt-BR" sz="1400" dirty="0">
              <a:solidFill>
                <a:srgbClr val="FFC000"/>
              </a:solidFill>
            </a:endParaRPr>
          </a:p>
          <a:p>
            <a:pPr algn="ctr"/>
            <a:r>
              <a:rPr lang="pt-BR" sz="1400" dirty="0">
                <a:solidFill>
                  <a:srgbClr val="FFC000"/>
                </a:solidFill>
              </a:rPr>
              <a:t>(</a:t>
            </a:r>
            <a:r>
              <a:rPr lang="pt-BR" sz="1400" dirty="0" err="1">
                <a:solidFill>
                  <a:srgbClr val="FFC000"/>
                </a:solidFill>
              </a:rPr>
              <a:t>quasi</a:t>
            </a:r>
            <a:r>
              <a:rPr lang="pt-BR" sz="1400" dirty="0">
                <a:solidFill>
                  <a:srgbClr val="FFC000"/>
                </a:solidFill>
              </a:rPr>
              <a:t>-) Poisson</a:t>
            </a:r>
          </a:p>
          <a:p>
            <a:pPr algn="ctr"/>
            <a:endParaRPr lang="pt-BR" sz="1400" dirty="0">
              <a:solidFill>
                <a:srgbClr val="FFC000"/>
              </a:solidFill>
            </a:endParaRPr>
          </a:p>
          <a:p>
            <a:pPr algn="ctr"/>
            <a:r>
              <a:rPr lang="pt-BR" sz="1400" dirty="0">
                <a:solidFill>
                  <a:srgbClr val="FFC000"/>
                </a:solidFill>
              </a:rPr>
              <a:t>Modelos mistos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878608-4BBE-2645-8BFF-393EF1BD2446}"/>
              </a:ext>
            </a:extLst>
          </p:cNvPr>
          <p:cNvSpPr/>
          <p:nvPr/>
        </p:nvSpPr>
        <p:spPr>
          <a:xfrm>
            <a:off x="7340147" y="6408140"/>
            <a:ext cx="4785558" cy="449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i="1" dirty="0"/>
              <a:t>(</a:t>
            </a:r>
            <a:r>
              <a:rPr lang="pt-BR" sz="1100" i="1" dirty="0" err="1"/>
              <a:t>Good</a:t>
            </a:r>
            <a:r>
              <a:rPr lang="pt-BR" sz="1100" i="1" dirty="0"/>
              <a:t> &amp; </a:t>
            </a:r>
            <a:r>
              <a:rPr lang="pt-BR" sz="1100" i="1" dirty="0" err="1"/>
              <a:t>Hardin</a:t>
            </a:r>
            <a:r>
              <a:rPr lang="pt-BR" sz="1100" i="1" dirty="0"/>
              <a:t>, 2012)</a:t>
            </a:r>
          </a:p>
          <a:p>
            <a:pPr algn="ctr"/>
            <a:r>
              <a:rPr lang="pt-BR" sz="1100" i="1" dirty="0"/>
              <a:t>Common erros in </a:t>
            </a:r>
            <a:r>
              <a:rPr lang="pt-BR" sz="1100" i="1" dirty="0" err="1"/>
              <a:t>statistics</a:t>
            </a:r>
            <a:r>
              <a:rPr lang="pt-BR" sz="1100" i="1" dirty="0"/>
              <a:t> (</a:t>
            </a:r>
            <a:r>
              <a:rPr lang="pt-BR" sz="1100" i="1" dirty="0" err="1"/>
              <a:t>and</a:t>
            </a:r>
            <a:r>
              <a:rPr lang="pt-BR" sz="1100" i="1" dirty="0"/>
              <a:t> </a:t>
            </a:r>
            <a:r>
              <a:rPr lang="pt-BR" sz="1100" i="1" dirty="0" err="1"/>
              <a:t>how</a:t>
            </a:r>
            <a:r>
              <a:rPr lang="pt-BR" sz="1100" i="1" dirty="0"/>
              <a:t> </a:t>
            </a:r>
            <a:r>
              <a:rPr lang="pt-BR" sz="1100" i="1" dirty="0" err="1"/>
              <a:t>to</a:t>
            </a:r>
            <a:r>
              <a:rPr lang="pt-BR" sz="1100" i="1" dirty="0"/>
              <a:t> </a:t>
            </a:r>
            <a:r>
              <a:rPr lang="pt-BR" sz="1100" i="1" dirty="0" err="1"/>
              <a:t>avoid</a:t>
            </a:r>
            <a:r>
              <a:rPr lang="pt-BR" sz="1100" i="1" dirty="0"/>
              <a:t> </a:t>
            </a:r>
            <a:r>
              <a:rPr lang="pt-BR" sz="1100" i="1" dirty="0" err="1"/>
              <a:t>them</a:t>
            </a:r>
            <a:r>
              <a:rPr lang="pt-BR" sz="1100" i="1" dirty="0"/>
              <a:t>)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8A465A58-AF1F-7245-B9AE-73BEA1BE1B81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</p:spTree>
    <p:extLst>
      <p:ext uri="{BB962C8B-B14F-4D97-AF65-F5344CB8AC3E}">
        <p14:creationId xmlns:p14="http://schemas.microsoft.com/office/powerpoint/2010/main" val="111196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Tipos de modelos </a:t>
            </a:r>
            <a:br>
              <a:rPr lang="pt-BR" b="1" dirty="0">
                <a:solidFill>
                  <a:srgbClr val="FFC000"/>
                </a:solidFill>
              </a:rPr>
            </a:br>
            <a:r>
              <a:rPr lang="pt-BR" b="1" dirty="0">
                <a:solidFill>
                  <a:srgbClr val="FFC000"/>
                </a:solidFill>
              </a:rPr>
              <a:t>tipos de distribuições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00274"/>
            <a:ext cx="6998736" cy="4236970"/>
          </a:xfrm>
        </p:spPr>
        <p:txBody>
          <a:bodyPr anchor="t">
            <a:normAutofit/>
          </a:bodyPr>
          <a:lstStyle/>
          <a:p>
            <a:r>
              <a:rPr lang="pt-BR" dirty="0"/>
              <a:t>De maneira geral, modelos em estatística inferencial se baseiam na distribuição dos valores encontrados na variável resposta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Distribuições mais comuns são:</a:t>
            </a:r>
          </a:p>
          <a:p>
            <a:pPr lvl="1">
              <a:buFont typeface="Wingdings" pitchFamily="2" charset="2"/>
              <a:buChar char="Ø"/>
            </a:pPr>
            <a:r>
              <a:rPr lang="pt-BR" dirty="0"/>
              <a:t>Contínua (normal / gaussiana)</a:t>
            </a:r>
          </a:p>
          <a:p>
            <a:pPr lvl="1">
              <a:buFont typeface="Wingdings" pitchFamily="2" charset="2"/>
              <a:buChar char="Ø"/>
            </a:pPr>
            <a:r>
              <a:rPr lang="pt-BR" dirty="0"/>
              <a:t>Bimodal (binomial / Bernoulli)</a:t>
            </a:r>
          </a:p>
          <a:p>
            <a:pPr lvl="1">
              <a:buFont typeface="Wingdings" pitchFamily="2" charset="2"/>
              <a:buChar char="Ø"/>
            </a:pPr>
            <a:r>
              <a:rPr lang="pt-BR" dirty="0"/>
              <a:t>Categórica (contagens / Poisson)</a:t>
            </a:r>
          </a:p>
          <a:p>
            <a:endParaRPr lang="pt-BR" dirty="0"/>
          </a:p>
          <a:p>
            <a:r>
              <a:rPr lang="pt-BR" dirty="0"/>
              <a:t>Fórmula costumeira para um modelo linear:</a:t>
            </a:r>
          </a:p>
          <a:p>
            <a:pPr marL="457200" lvl="1" indent="0">
              <a:buNone/>
            </a:pPr>
            <a:r>
              <a:rPr lang="pt-BR" dirty="0"/>
              <a:t>Resposta~ efeitos de </a:t>
            </a:r>
            <a:r>
              <a:rPr lang="pt-BR" dirty="0" err="1"/>
              <a:t>preditores</a:t>
            </a:r>
            <a:r>
              <a:rPr lang="pt-BR" dirty="0"/>
              <a:t> + efeitos desconhecidos (erro)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6291AE9-9D41-7C49-92A1-43A56D899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16010" y="692254"/>
            <a:ext cx="2753138" cy="5744990"/>
          </a:xfrm>
        </p:spPr>
      </p:pic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6C30A330-32E6-3041-B92B-0B4676EED726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</p:spTree>
    <p:extLst>
      <p:ext uri="{BB962C8B-B14F-4D97-AF65-F5344CB8AC3E}">
        <p14:creationId xmlns:p14="http://schemas.microsoft.com/office/powerpoint/2010/main" val="278103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FAD22-540F-5841-9B12-E76BD71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b="1" dirty="0">
                <a:solidFill>
                  <a:srgbClr val="FFC000"/>
                </a:solidFill>
              </a:rPr>
              <a:t>Fórmula do modelo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554A1-7B3B-564C-A26E-D9F2EA09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90453" y="1470991"/>
            <a:ext cx="3612942" cy="486047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RESPOSTA (</a:t>
            </a:r>
            <a:r>
              <a:rPr lang="pt-BR" dirty="0" err="1">
                <a:solidFill>
                  <a:srgbClr val="00B050"/>
                </a:solidFill>
              </a:rPr>
              <a:t>Y</a:t>
            </a:r>
            <a:r>
              <a:rPr lang="pt-BR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lang="pt-BR" dirty="0"/>
              <a:t>variável dependente / endógena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92D050"/>
                </a:solidFill>
              </a:rPr>
              <a:t>PREDITOR(ES) (</a:t>
            </a:r>
            <a:r>
              <a:rPr lang="pt-BR" dirty="0" err="1">
                <a:solidFill>
                  <a:srgbClr val="92D050"/>
                </a:solidFill>
              </a:rPr>
              <a:t>X</a:t>
            </a:r>
            <a:r>
              <a:rPr lang="pt-BR" dirty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pt-BR" dirty="0"/>
              <a:t>variável independente / exógena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1700" dirty="0">
                <a:solidFill>
                  <a:srgbClr val="FFFF00"/>
                </a:solidFill>
              </a:rPr>
              <a:t>FUNÇÃO ASSOCIATIVA</a:t>
            </a:r>
          </a:p>
          <a:p>
            <a:pPr marL="0" indent="0">
              <a:buNone/>
            </a:pPr>
            <a:r>
              <a:rPr lang="pt-BR" dirty="0"/>
              <a:t>identidade, logística, probabilidade, logarítmica, etc...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CONT</a:t>
            </a:r>
            <a:r>
              <a:rPr lang="pt-BR" dirty="0">
                <a:solidFill>
                  <a:schemeClr val="accent6"/>
                </a:solidFill>
              </a:rPr>
              <a:t>ROLE</a:t>
            </a:r>
          </a:p>
          <a:p>
            <a:pPr marL="0" indent="0">
              <a:buNone/>
            </a:pPr>
            <a:r>
              <a:rPr lang="pt-BR" dirty="0"/>
              <a:t>Dentre outros, </a:t>
            </a:r>
            <a:r>
              <a:rPr lang="pt-BR" dirty="0" err="1"/>
              <a:t>co-variáveis</a:t>
            </a:r>
            <a:r>
              <a:rPr lang="pt-BR" dirty="0"/>
              <a:t>, efeitos aleatórios, pesos, offset, critério de estimação...</a:t>
            </a:r>
          </a:p>
          <a:p>
            <a:pPr marL="0" indent="0"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821DC6D-155D-204D-AF49-635B792B544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43218" y="3225478"/>
                <a:ext cx="6751179" cy="685800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de-DE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0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0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de-DE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de-DE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</m:t>
                      </m:r>
                    </m:oMath>
                  </m:oMathPara>
                </a14:m>
                <a:endParaRPr lang="pt-BR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821DC6D-155D-204D-AF49-635B792B5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43218" y="3225478"/>
                <a:ext cx="6751179" cy="685800"/>
              </a:xfrm>
              <a:blipFill>
                <a:blip r:embed="rId3"/>
                <a:stretch>
                  <a:fillRect t="-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16D7305-EEE1-7047-9401-72EC933F4CA4}"/>
              </a:ext>
            </a:extLst>
          </p:cNvPr>
          <p:cNvCxnSpPr/>
          <p:nvPr/>
        </p:nvCxnSpPr>
        <p:spPr>
          <a:xfrm>
            <a:off x="817928" y="3911278"/>
            <a:ext cx="39272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AC95B89E-3E06-A047-AE9A-C60DCBBAD70C}"/>
              </a:ext>
            </a:extLst>
          </p:cNvPr>
          <p:cNvCxnSpPr>
            <a:cxnSpLocks/>
          </p:cNvCxnSpPr>
          <p:nvPr/>
        </p:nvCxnSpPr>
        <p:spPr>
          <a:xfrm>
            <a:off x="2370356" y="3911278"/>
            <a:ext cx="350035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DAF7322-576E-074A-A73C-FF0F2099C0C5}"/>
              </a:ext>
            </a:extLst>
          </p:cNvPr>
          <p:cNvCxnSpPr>
            <a:cxnSpLocks/>
          </p:cNvCxnSpPr>
          <p:nvPr/>
        </p:nvCxnSpPr>
        <p:spPr>
          <a:xfrm>
            <a:off x="1620717" y="3798633"/>
            <a:ext cx="452829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A02821BA-2707-5A4E-B737-DF0DFFA679CB}"/>
              </a:ext>
            </a:extLst>
          </p:cNvPr>
          <p:cNvCxnSpPr>
            <a:cxnSpLocks/>
          </p:cNvCxnSpPr>
          <p:nvPr/>
        </p:nvCxnSpPr>
        <p:spPr>
          <a:xfrm>
            <a:off x="6534738" y="3908784"/>
            <a:ext cx="764645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0C1286DD-0B23-1040-A662-6F0D76FA8FF9}"/>
              </a:ext>
            </a:extLst>
          </p:cNvPr>
          <p:cNvSpPr/>
          <p:nvPr/>
        </p:nvSpPr>
        <p:spPr>
          <a:xfrm>
            <a:off x="9822426" y="1"/>
            <a:ext cx="2369574" cy="457199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Construção de modelos (1/4)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1CA015-D6D6-7940-A023-A06327F983AB}"/>
              </a:ext>
            </a:extLst>
          </p:cNvPr>
          <p:cNvSpPr/>
          <p:nvPr/>
        </p:nvSpPr>
        <p:spPr>
          <a:xfrm>
            <a:off x="743217" y="2497723"/>
            <a:ext cx="6479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Resposta ~ efeitos de </a:t>
            </a:r>
            <a:r>
              <a:rPr lang="pt-BR" sz="1600" dirty="0" err="1"/>
              <a:t>preditores</a:t>
            </a:r>
            <a:r>
              <a:rPr lang="pt-BR" sz="1600" dirty="0"/>
              <a:t> + efeitos desconhecidos (erro)</a:t>
            </a:r>
          </a:p>
        </p:txBody>
      </p:sp>
    </p:spTree>
    <p:extLst>
      <p:ext uri="{BB962C8B-B14F-4D97-AF65-F5344CB8AC3E}">
        <p14:creationId xmlns:p14="http://schemas.microsoft.com/office/powerpoint/2010/main" val="27801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11649</TotalTime>
  <Words>2980</Words>
  <Application>Microsoft Macintosh PowerPoint</Application>
  <PresentationFormat>Widescreen</PresentationFormat>
  <Paragraphs>716</Paragraphs>
  <Slides>46</Slides>
  <Notes>10</Notes>
  <HiddenSlides>4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7" baseType="lpstr">
      <vt:lpstr>Arial Unicode MS</vt:lpstr>
      <vt:lpstr>Al Bayan Plain</vt:lpstr>
      <vt:lpstr>Arial</vt:lpstr>
      <vt:lpstr>Calibri</vt:lpstr>
      <vt:lpstr>Cambria Math</vt:lpstr>
      <vt:lpstr>Century Gothic</vt:lpstr>
      <vt:lpstr>Helvetica</vt:lpstr>
      <vt:lpstr>Monaco</vt:lpstr>
      <vt:lpstr>Oriya MN</vt:lpstr>
      <vt:lpstr>Wingdings</vt:lpstr>
      <vt:lpstr>Malha</vt:lpstr>
      <vt:lpstr>Análise de dados em       uma abordagem prática para análise, visualização e modelagem</vt:lpstr>
      <vt:lpstr>Apresentação do PowerPoint</vt:lpstr>
      <vt:lpstr>Apresentação do PowerPoint</vt:lpstr>
      <vt:lpstr>PARTE 3</vt:lpstr>
      <vt:lpstr>Apresentação do PowerPoint</vt:lpstr>
      <vt:lpstr>Apresentação do PowerPoint</vt:lpstr>
      <vt:lpstr>Tipos de modelos  tipos de distribuições</vt:lpstr>
      <vt:lpstr>Tipos de modelos  tipos de distribuições</vt:lpstr>
      <vt:lpstr>Fórmula do modelo</vt:lpstr>
      <vt:lpstr>Apresentação do PowerPoint</vt:lpstr>
      <vt:lpstr>Construindo um modelo linear</vt:lpstr>
      <vt:lpstr>Exemplo em R: GAUSSIAN</vt:lpstr>
      <vt:lpstr>Distribuição contínua</vt:lpstr>
      <vt:lpstr>Exemplo em R: BINOMIAL</vt:lpstr>
      <vt:lpstr>Distribuição bimodal</vt:lpstr>
      <vt:lpstr>Exemplo em R: POISSON</vt:lpstr>
      <vt:lpstr>Distribuição Poisson</vt:lpstr>
      <vt:lpstr>OUTROS Exemplos de modelos</vt:lpstr>
      <vt:lpstr>OUTROS Exemplos de modelos</vt:lpstr>
      <vt:lpstr>Tipos de modelos  tipos de distribuições</vt:lpstr>
      <vt:lpstr>MAIS CONTROLE</vt:lpstr>
      <vt:lpstr>Portanto</vt:lpstr>
      <vt:lpstr>Apresentação do PowerPoint</vt:lpstr>
      <vt:lpstr>diagnosticar modelos</vt:lpstr>
      <vt:lpstr>diagnosticar modelos</vt:lpstr>
      <vt:lpstr>diagnosticar modelos</vt:lpstr>
      <vt:lpstr>diagnosticar modelos</vt:lpstr>
      <vt:lpstr>diagnosticar modelos</vt:lpstr>
      <vt:lpstr>diagnosticar modelos</vt:lpstr>
      <vt:lpstr>diagnosticar modelos</vt:lpstr>
      <vt:lpstr>Portanto</vt:lpstr>
      <vt:lpstr>Interpretar modelos</vt:lpstr>
      <vt:lpstr>Interpretar modelos</vt:lpstr>
      <vt:lpstr>Interpretar modelos teste estatístico do modelo</vt:lpstr>
      <vt:lpstr>Interpretar modelos Intervalo de confiança</vt:lpstr>
      <vt:lpstr>Interpretar modelos teste de verossimilhança</vt:lpstr>
      <vt:lpstr>Interpretar modelos</vt:lpstr>
      <vt:lpstr>Representar efeitos</vt:lpstr>
      <vt:lpstr>Representar efeitos</vt:lpstr>
      <vt:lpstr>Representar efeitos manualmente</vt:lpstr>
      <vt:lpstr>Apresentação do PowerPoint</vt:lpstr>
      <vt:lpstr>PARTE 4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SamuelCarleial</dc:creator>
  <cp:lastModifiedBy>SamuelCarleial</cp:lastModifiedBy>
  <cp:revision>133</cp:revision>
  <dcterms:created xsi:type="dcterms:W3CDTF">2019-10-29T13:46:14Z</dcterms:created>
  <dcterms:modified xsi:type="dcterms:W3CDTF">2019-12-18T22:08:25Z</dcterms:modified>
</cp:coreProperties>
</file>